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35"/>
  </p:notesMasterIdLst>
  <p:handoutMasterIdLst>
    <p:handoutMasterId r:id="rId36"/>
  </p:handoutMasterIdLst>
  <p:sldIdLst>
    <p:sldId id="258" r:id="rId5"/>
    <p:sldId id="281" r:id="rId6"/>
    <p:sldId id="261" r:id="rId7"/>
    <p:sldId id="262" r:id="rId8"/>
    <p:sldId id="306"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329" r:id="rId22"/>
    <p:sldId id="330" r:id="rId23"/>
    <p:sldId id="331" r:id="rId24"/>
    <p:sldId id="332" r:id="rId25"/>
    <p:sldId id="333" r:id="rId26"/>
    <p:sldId id="334" r:id="rId27"/>
    <p:sldId id="335" r:id="rId28"/>
    <p:sldId id="336" r:id="rId29"/>
    <p:sldId id="337" r:id="rId30"/>
    <p:sldId id="271" r:id="rId31"/>
    <p:sldId id="272" r:id="rId32"/>
    <p:sldId id="278" r:id="rId33"/>
    <p:sldId id="279" r:id="rId34"/>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669228-D4CF-4CFC-AC97-AF59C65B29C1}">
          <p14:sldIdLst>
            <p14:sldId id="258"/>
            <p14:sldId id="281"/>
            <p14:sldId id="261"/>
            <p14:sldId id="262"/>
            <p14:sldId id="306"/>
            <p14:sldId id="316"/>
            <p14:sldId id="317"/>
            <p14:sldId id="318"/>
            <p14:sldId id="319"/>
            <p14:sldId id="320"/>
            <p14:sldId id="321"/>
            <p14:sldId id="322"/>
            <p14:sldId id="323"/>
            <p14:sldId id="324"/>
            <p14:sldId id="325"/>
            <p14:sldId id="326"/>
            <p14:sldId id="327"/>
            <p14:sldId id="329"/>
            <p14:sldId id="330"/>
            <p14:sldId id="331"/>
            <p14:sldId id="332"/>
            <p14:sldId id="333"/>
            <p14:sldId id="334"/>
            <p14:sldId id="335"/>
            <p14:sldId id="336"/>
            <p14:sldId id="337"/>
            <p14:sldId id="271"/>
            <p14:sldId id="272"/>
            <p14:sldId id="278"/>
            <p14:sldId id="279"/>
          </p14:sldIdLst>
        </p14:section>
      </p14:sectionLst>
    </p:ex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B75"/>
    <a:srgbClr val="051243"/>
    <a:srgbClr val="0530AD"/>
    <a:srgbClr val="0549DA"/>
    <a:srgbClr val="054ADA"/>
    <a:srgbClr val="FFC000"/>
    <a:srgbClr val="418CFF"/>
    <a:srgbClr val="6EA6FF"/>
    <a:srgbClr val="E2EDFF"/>
    <a:srgbClr val="FFF2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93970" autoAdjust="0"/>
  </p:normalViewPr>
  <p:slideViewPr>
    <p:cSldViewPr snapToObjects="1">
      <p:cViewPr varScale="1">
        <p:scale>
          <a:sx n="81" d="100"/>
          <a:sy n="81" d="100"/>
        </p:scale>
        <p:origin x="576" y="73"/>
      </p:cViewPr>
      <p:guideLst>
        <p:guide orient="horz" pos="2592"/>
        <p:guide pos="4608"/>
        <p:guide pos="6912"/>
        <p:guide pos="2304"/>
        <p:guide orient="horz" pos="1296"/>
        <p:guide orient="horz" pos="3888"/>
        <p:guide/>
        <p:guide pos="9216"/>
        <p:guide orient="horz"/>
        <p:guide orient="horz" pos="5184"/>
      </p:guideLst>
    </p:cSldViewPr>
  </p:slideViewPr>
  <p:notesTextViewPr>
    <p:cViewPr>
      <p:scale>
        <a:sx n="1" d="1"/>
        <a:sy n="1" d="1"/>
      </p:scale>
      <p:origin x="0" y="0"/>
    </p:cViewPr>
  </p:notesTextViewPr>
  <p:sorterViewPr>
    <p:cViewPr>
      <p:scale>
        <a:sx n="68" d="100"/>
        <a:sy n="68"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FEC8D99-62B0-407A-8F07-5609EF7080F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C444D82-01FC-479C-94A4-443C12CEEF0B}">
      <dgm:prSet/>
      <dgm:spPr>
        <a:xfrm>
          <a:off x="681955" y="3241"/>
          <a:ext cx="6074757" cy="663932"/>
        </a:xfrm>
        <a:prstGeom prst="rect">
          <a:avLst/>
        </a:prstGeom>
        <a:noFill/>
        <a:ln>
          <a:noFill/>
        </a:ln>
        <a:effectLst/>
      </dgm:spPr>
      <dgm:t>
        <a:bodyPr/>
        <a:lstStyle/>
        <a:p>
          <a:pPr>
            <a:buNone/>
          </a:pPr>
          <a:r>
            <a:rPr lang="en-US" dirty="0">
              <a:solidFill>
                <a:sysClr val="window" lastClr="FFFFFF">
                  <a:hueOff val="0"/>
                  <a:satOff val="0"/>
                  <a:lumOff val="0"/>
                  <a:alphaOff val="0"/>
                </a:sysClr>
              </a:solidFill>
              <a:latin typeface="IBM Plex Sans" panose="020B0503050203000203" pitchFamily="34" charset="0"/>
              <a:ea typeface="+mn-ea"/>
              <a:cs typeface="+mn-cs"/>
            </a:rPr>
            <a:t>Spring Boot Actuator provides dependency management and auto-configuration for Micrometer, an application metrics facade that supports numerous monitoring systems, that includes the following:</a:t>
          </a:r>
        </a:p>
      </dgm:t>
    </dgm:pt>
    <dgm:pt modelId="{B189B042-1EEF-4662-B579-F2EC885F1D6F}" type="parTrans" cxnId="{83181B5B-A73C-4917-B378-1694562B413F}">
      <dgm:prSet/>
      <dgm:spPr/>
      <dgm:t>
        <a:bodyPr/>
        <a:lstStyle/>
        <a:p>
          <a:endParaRPr lang="en-US">
            <a:latin typeface="IBM Plex Sans" panose="020B0503050203000203" pitchFamily="34" charset="0"/>
          </a:endParaRPr>
        </a:p>
      </dgm:t>
    </dgm:pt>
    <dgm:pt modelId="{3864D66C-1342-42E6-B267-71F818415EB4}" type="sibTrans" cxnId="{83181B5B-A73C-4917-B378-1694562B413F}">
      <dgm:prSet/>
      <dgm:spPr/>
      <dgm:t>
        <a:bodyPr/>
        <a:lstStyle/>
        <a:p>
          <a:endParaRPr lang="en-US">
            <a:latin typeface="IBM Plex Sans" panose="020B0503050203000203" pitchFamily="34" charset="0"/>
          </a:endParaRPr>
        </a:p>
      </dgm:t>
    </dgm:pt>
    <dgm:pt modelId="{8080C401-16FA-4E11-ADD0-A0AE0D8A364F}">
      <dgm:prSet/>
      <dgm:spPr>
        <a:xfrm>
          <a:off x="681955" y="833157"/>
          <a:ext cx="6074757" cy="663932"/>
        </a:xfrm>
        <a:prstGeom prst="rect">
          <a:avLst/>
        </a:prstGeom>
        <a:noFill/>
        <a:ln>
          <a:noFill/>
        </a:ln>
        <a:effectLst/>
      </dgm:spPr>
      <dgm:t>
        <a:bodyPr/>
        <a:lstStyle/>
        <a:p>
          <a:pPr>
            <a:buNone/>
          </a:pPr>
          <a:r>
            <a:rPr lang="en-US" dirty="0" err="1">
              <a:solidFill>
                <a:sysClr val="window" lastClr="FFFFFF">
                  <a:hueOff val="0"/>
                  <a:satOff val="0"/>
                  <a:lumOff val="0"/>
                  <a:alphaOff val="0"/>
                </a:sysClr>
              </a:solidFill>
              <a:latin typeface="IBM Plex Sans" panose="020B0503050203000203" pitchFamily="34" charset="0"/>
              <a:ea typeface="+mn-ea"/>
              <a:cs typeface="+mn-cs"/>
            </a:rPr>
            <a:t>AppOptics</a:t>
          </a:r>
          <a:r>
            <a:rPr lang="en-US" dirty="0">
              <a:solidFill>
                <a:sysClr val="window" lastClr="FFFFFF">
                  <a:hueOff val="0"/>
                  <a:satOff val="0"/>
                  <a:lumOff val="0"/>
                  <a:alphaOff val="0"/>
                </a:sysClr>
              </a:solidFill>
              <a:latin typeface="IBM Plex Sans" panose="020B0503050203000203" pitchFamily="34" charset="0"/>
              <a:ea typeface="+mn-ea"/>
              <a:cs typeface="+mn-cs"/>
            </a:rPr>
            <a:t>      Atlas     Datadog     Dynatrace     Elastic     Ganglia     Graphite     </a:t>
          </a:r>
          <a:r>
            <a:rPr lang="en-US" dirty="0" err="1">
              <a:solidFill>
                <a:sysClr val="window" lastClr="FFFFFF">
                  <a:hueOff val="0"/>
                  <a:satOff val="0"/>
                  <a:lumOff val="0"/>
                  <a:alphaOff val="0"/>
                </a:sysClr>
              </a:solidFill>
              <a:latin typeface="IBM Plex Sans" panose="020B0503050203000203" pitchFamily="34" charset="0"/>
              <a:ea typeface="+mn-ea"/>
              <a:cs typeface="+mn-cs"/>
            </a:rPr>
            <a:t>Humio</a:t>
          </a:r>
          <a:r>
            <a:rPr lang="en-US" dirty="0">
              <a:solidFill>
                <a:sysClr val="window" lastClr="FFFFFF">
                  <a:hueOff val="0"/>
                  <a:satOff val="0"/>
                  <a:lumOff val="0"/>
                  <a:alphaOff val="0"/>
                </a:sysClr>
              </a:solidFill>
              <a:latin typeface="IBM Plex Sans" panose="020B0503050203000203" pitchFamily="34" charset="0"/>
              <a:ea typeface="+mn-ea"/>
              <a:cs typeface="+mn-cs"/>
            </a:rPr>
            <a:t>     Influx </a:t>
          </a:r>
        </a:p>
      </dgm:t>
    </dgm:pt>
    <dgm:pt modelId="{C87A20E5-3D74-4E8F-B139-0FCA4E682A38}" type="parTrans" cxnId="{59E3FC5E-13D9-48D9-9D42-C02F59D4F3E4}">
      <dgm:prSet/>
      <dgm:spPr/>
      <dgm:t>
        <a:bodyPr/>
        <a:lstStyle/>
        <a:p>
          <a:endParaRPr lang="en-US">
            <a:latin typeface="IBM Plex Sans" panose="020B0503050203000203" pitchFamily="34" charset="0"/>
          </a:endParaRPr>
        </a:p>
      </dgm:t>
    </dgm:pt>
    <dgm:pt modelId="{7BBDDA8B-B00E-4A35-B5ED-EF151E234631}" type="sibTrans" cxnId="{59E3FC5E-13D9-48D9-9D42-C02F59D4F3E4}">
      <dgm:prSet/>
      <dgm:spPr/>
      <dgm:t>
        <a:bodyPr/>
        <a:lstStyle/>
        <a:p>
          <a:endParaRPr lang="en-US">
            <a:latin typeface="IBM Plex Sans" panose="020B0503050203000203" pitchFamily="34" charset="0"/>
          </a:endParaRPr>
        </a:p>
      </dgm:t>
    </dgm:pt>
    <dgm:pt modelId="{8D578B60-3D8D-4B75-8D14-79759CE3EE0C}">
      <dgm:prSet/>
      <dgm:spPr>
        <a:xfrm>
          <a:off x="681955" y="1663073"/>
          <a:ext cx="6074757" cy="663932"/>
        </a:xfrm>
        <a:prstGeom prst="rect">
          <a:avLst/>
        </a:prstGeom>
        <a:noFill/>
        <a:ln>
          <a:noFill/>
        </a:ln>
        <a:effectLst/>
      </dgm:spPr>
      <dgm:t>
        <a:bodyPr/>
        <a:lstStyle/>
        <a:p>
          <a:pPr>
            <a:buNone/>
          </a:pPr>
          <a:r>
            <a:rPr lang="en-US" dirty="0">
              <a:solidFill>
                <a:sysClr val="window" lastClr="FFFFFF">
                  <a:hueOff val="0"/>
                  <a:satOff val="0"/>
                  <a:lumOff val="0"/>
                  <a:alphaOff val="0"/>
                </a:sysClr>
              </a:solidFill>
              <a:latin typeface="IBM Plex Sans" panose="020B0503050203000203" pitchFamily="34" charset="0"/>
              <a:ea typeface="+mn-ea"/>
              <a:cs typeface="+mn-cs"/>
            </a:rPr>
            <a:t>JMX     </a:t>
          </a:r>
          <a:r>
            <a:rPr lang="en-US" dirty="0" err="1">
              <a:solidFill>
                <a:sysClr val="window" lastClr="FFFFFF">
                  <a:hueOff val="0"/>
                  <a:satOff val="0"/>
                  <a:lumOff val="0"/>
                  <a:alphaOff val="0"/>
                </a:sysClr>
              </a:solidFill>
              <a:latin typeface="IBM Plex Sans" panose="020B0503050203000203" pitchFamily="34" charset="0"/>
              <a:ea typeface="+mn-ea"/>
              <a:cs typeface="+mn-cs"/>
            </a:rPr>
            <a:t>KairosDB</a:t>
          </a:r>
          <a:r>
            <a:rPr lang="en-US" dirty="0">
              <a:solidFill>
                <a:sysClr val="window" lastClr="FFFFFF">
                  <a:hueOff val="0"/>
                  <a:satOff val="0"/>
                  <a:lumOff val="0"/>
                  <a:alphaOff val="0"/>
                </a:sysClr>
              </a:solidFill>
              <a:latin typeface="IBM Plex Sans" panose="020B0503050203000203" pitchFamily="34" charset="0"/>
              <a:ea typeface="+mn-ea"/>
              <a:cs typeface="+mn-cs"/>
            </a:rPr>
            <a:t>     New Relic     Prometheus     </a:t>
          </a:r>
          <a:r>
            <a:rPr lang="en-US" dirty="0" err="1">
              <a:solidFill>
                <a:sysClr val="window" lastClr="FFFFFF">
                  <a:hueOff val="0"/>
                  <a:satOff val="0"/>
                  <a:lumOff val="0"/>
                  <a:alphaOff val="0"/>
                </a:sysClr>
              </a:solidFill>
              <a:latin typeface="IBM Plex Sans" panose="020B0503050203000203" pitchFamily="34" charset="0"/>
              <a:ea typeface="+mn-ea"/>
              <a:cs typeface="+mn-cs"/>
            </a:rPr>
            <a:t>SignalFx</a:t>
          </a:r>
          <a:r>
            <a:rPr lang="en-US" dirty="0">
              <a:solidFill>
                <a:sysClr val="window" lastClr="FFFFFF">
                  <a:hueOff val="0"/>
                  <a:satOff val="0"/>
                  <a:lumOff val="0"/>
                  <a:alphaOff val="0"/>
                </a:sysClr>
              </a:solidFill>
              <a:latin typeface="IBM Plex Sans" panose="020B0503050203000203" pitchFamily="34" charset="0"/>
              <a:ea typeface="+mn-ea"/>
              <a:cs typeface="+mn-cs"/>
            </a:rPr>
            <a:t>     Simple (in-memory)     </a:t>
          </a:r>
          <a:r>
            <a:rPr lang="en-US" dirty="0" err="1">
              <a:solidFill>
                <a:sysClr val="window" lastClr="FFFFFF">
                  <a:hueOff val="0"/>
                  <a:satOff val="0"/>
                  <a:lumOff val="0"/>
                  <a:alphaOff val="0"/>
                </a:sysClr>
              </a:solidFill>
              <a:latin typeface="IBM Plex Sans" panose="020B0503050203000203" pitchFamily="34" charset="0"/>
              <a:ea typeface="+mn-ea"/>
              <a:cs typeface="+mn-cs"/>
            </a:rPr>
            <a:t>StatsD</a:t>
          </a:r>
          <a:r>
            <a:rPr lang="en-US" dirty="0">
              <a:solidFill>
                <a:sysClr val="window" lastClr="FFFFFF">
                  <a:hueOff val="0"/>
                  <a:satOff val="0"/>
                  <a:lumOff val="0"/>
                  <a:alphaOff val="0"/>
                </a:sysClr>
              </a:solidFill>
              <a:latin typeface="IBM Plex Sans" panose="020B0503050203000203" pitchFamily="34" charset="0"/>
              <a:ea typeface="+mn-ea"/>
              <a:cs typeface="+mn-cs"/>
            </a:rPr>
            <a:t>     </a:t>
          </a:r>
          <a:r>
            <a:rPr lang="en-US" dirty="0" err="1">
              <a:solidFill>
                <a:sysClr val="window" lastClr="FFFFFF">
                  <a:hueOff val="0"/>
                  <a:satOff val="0"/>
                  <a:lumOff val="0"/>
                  <a:alphaOff val="0"/>
                </a:sysClr>
              </a:solidFill>
              <a:latin typeface="IBM Plex Sans" panose="020B0503050203000203" pitchFamily="34" charset="0"/>
              <a:ea typeface="+mn-ea"/>
              <a:cs typeface="+mn-cs"/>
            </a:rPr>
            <a:t>Wavefront</a:t>
          </a:r>
          <a:endParaRPr lang="en-US" dirty="0">
            <a:solidFill>
              <a:sysClr val="window" lastClr="FFFFFF">
                <a:hueOff val="0"/>
                <a:satOff val="0"/>
                <a:lumOff val="0"/>
                <a:alphaOff val="0"/>
              </a:sysClr>
            </a:solidFill>
            <a:latin typeface="IBM Plex Sans" panose="020B0503050203000203" pitchFamily="34" charset="0"/>
            <a:ea typeface="+mn-ea"/>
            <a:cs typeface="+mn-cs"/>
          </a:endParaRPr>
        </a:p>
      </dgm:t>
    </dgm:pt>
    <dgm:pt modelId="{02EDAB7F-AFC8-496C-BC51-7899081446E7}" type="parTrans" cxnId="{31C552C1-5196-49EE-82EF-6345C6DCA8DA}">
      <dgm:prSet/>
      <dgm:spPr/>
      <dgm:t>
        <a:bodyPr/>
        <a:lstStyle/>
        <a:p>
          <a:endParaRPr lang="en-US">
            <a:latin typeface="IBM Plex Sans" panose="020B0503050203000203" pitchFamily="34" charset="0"/>
          </a:endParaRPr>
        </a:p>
      </dgm:t>
    </dgm:pt>
    <dgm:pt modelId="{C5F0F805-5F25-490D-9AC2-628CF352AF81}" type="sibTrans" cxnId="{31C552C1-5196-49EE-82EF-6345C6DCA8DA}">
      <dgm:prSet/>
      <dgm:spPr/>
      <dgm:t>
        <a:bodyPr/>
        <a:lstStyle/>
        <a:p>
          <a:endParaRPr lang="en-US">
            <a:latin typeface="IBM Plex Sans" panose="020B0503050203000203" pitchFamily="34" charset="0"/>
          </a:endParaRPr>
        </a:p>
      </dgm:t>
    </dgm:pt>
    <dgm:pt modelId="{28B787FF-9A58-4F16-8F7F-D9A77BFF2E8B}">
      <dgm:prSet/>
      <dgm:spPr>
        <a:xfrm>
          <a:off x="681955" y="2492989"/>
          <a:ext cx="6074757" cy="663932"/>
        </a:xfrm>
        <a:prstGeom prst="rect">
          <a:avLst/>
        </a:prstGeom>
        <a:noFill/>
        <a:ln>
          <a:noFill/>
        </a:ln>
        <a:effectLst/>
      </dgm:spPr>
      <dgm:t>
        <a:bodyPr/>
        <a:lstStyle/>
        <a:p>
          <a:pPr>
            <a:buNone/>
          </a:pPr>
          <a:r>
            <a:rPr lang="en-US" dirty="0">
              <a:solidFill>
                <a:sysClr val="window" lastClr="FFFFFF">
                  <a:hueOff val="0"/>
                  <a:satOff val="0"/>
                  <a:lumOff val="0"/>
                  <a:alphaOff val="0"/>
                </a:sysClr>
              </a:solidFill>
              <a:latin typeface="IBM Plex Sans" panose="020B0503050203000203" pitchFamily="34" charset="0"/>
              <a:ea typeface="+mn-ea"/>
              <a:cs typeface="+mn-cs"/>
            </a:rPr>
            <a:t>Most registries share common features. For instance, you can disable a particular registry even if the Micrometer registry implementation is on the </a:t>
          </a:r>
          <a:r>
            <a:rPr lang="en-US" i="1" dirty="0" err="1">
              <a:solidFill>
                <a:sysClr val="window" lastClr="FFFFFF">
                  <a:hueOff val="0"/>
                  <a:satOff val="0"/>
                  <a:lumOff val="0"/>
                  <a:alphaOff val="0"/>
                </a:sysClr>
              </a:solidFill>
              <a:latin typeface="IBM Plex Sans" panose="020B0503050203000203" pitchFamily="34" charset="0"/>
              <a:ea typeface="+mn-ea"/>
              <a:cs typeface="+mn-cs"/>
            </a:rPr>
            <a:t>classpath</a:t>
          </a:r>
          <a:r>
            <a:rPr lang="en-US" dirty="0">
              <a:solidFill>
                <a:sysClr val="window" lastClr="FFFFFF">
                  <a:hueOff val="0"/>
                  <a:satOff val="0"/>
                  <a:lumOff val="0"/>
                  <a:alphaOff val="0"/>
                </a:sysClr>
              </a:solidFill>
              <a:latin typeface="IBM Plex Sans" panose="020B0503050203000203" pitchFamily="34" charset="0"/>
              <a:ea typeface="+mn-ea"/>
              <a:cs typeface="+mn-cs"/>
            </a:rPr>
            <a:t>. For example, to disable Datadog:</a:t>
          </a:r>
        </a:p>
      </dgm:t>
    </dgm:pt>
    <dgm:pt modelId="{8CDAFED2-B2CC-4FA0-AA0C-0598760C7AED}" type="parTrans" cxnId="{FE7B32AD-A717-4E47-9121-BF1271C34133}">
      <dgm:prSet/>
      <dgm:spPr/>
      <dgm:t>
        <a:bodyPr/>
        <a:lstStyle/>
        <a:p>
          <a:endParaRPr lang="en-US">
            <a:latin typeface="IBM Plex Sans" panose="020B0503050203000203" pitchFamily="34" charset="0"/>
          </a:endParaRPr>
        </a:p>
      </dgm:t>
    </dgm:pt>
    <dgm:pt modelId="{6755A284-A9A6-481A-8019-F6125CA3E1BC}" type="sibTrans" cxnId="{FE7B32AD-A717-4E47-9121-BF1271C34133}">
      <dgm:prSet/>
      <dgm:spPr/>
      <dgm:t>
        <a:bodyPr/>
        <a:lstStyle/>
        <a:p>
          <a:endParaRPr lang="en-US">
            <a:latin typeface="IBM Plex Sans" panose="020B0503050203000203" pitchFamily="34" charset="0"/>
          </a:endParaRPr>
        </a:p>
      </dgm:t>
    </dgm:pt>
    <dgm:pt modelId="{02294A06-A4BA-4624-AB4A-22588A7628D6}">
      <dgm:prSet/>
      <dgm:spPr>
        <a:xfrm>
          <a:off x="681955" y="3322905"/>
          <a:ext cx="6074757" cy="663932"/>
        </a:xfrm>
        <a:prstGeom prst="rect">
          <a:avLst/>
        </a:prstGeom>
        <a:noFill/>
        <a:ln>
          <a:noFill/>
        </a:ln>
        <a:effectLst/>
      </dgm:spPr>
      <dgm:t>
        <a:bodyPr/>
        <a:lstStyle/>
        <a:p>
          <a:pPr>
            <a:buNone/>
          </a:pPr>
          <a:r>
            <a:rPr lang="en-US">
              <a:solidFill>
                <a:sysClr val="window" lastClr="FFFFFF">
                  <a:hueOff val="0"/>
                  <a:satOff val="0"/>
                  <a:lumOff val="0"/>
                  <a:alphaOff val="0"/>
                </a:sysClr>
              </a:solidFill>
              <a:latin typeface="IBM Plex Sans" panose="020B0503050203000203" pitchFamily="34" charset="0"/>
              <a:ea typeface="+mn-ea"/>
              <a:cs typeface="+mn-cs"/>
            </a:rPr>
            <a:t>management.metrics.export.datadog.enabled=false</a:t>
          </a:r>
        </a:p>
      </dgm:t>
    </dgm:pt>
    <dgm:pt modelId="{84FA5F86-308C-4A9C-BD19-8F9A4A293D8D}" type="parTrans" cxnId="{2F34D2E4-1E7C-4786-B1AC-B9DCF7B170D4}">
      <dgm:prSet/>
      <dgm:spPr/>
      <dgm:t>
        <a:bodyPr/>
        <a:lstStyle/>
        <a:p>
          <a:endParaRPr lang="en-US">
            <a:latin typeface="IBM Plex Sans" panose="020B0503050203000203" pitchFamily="34" charset="0"/>
          </a:endParaRPr>
        </a:p>
      </dgm:t>
    </dgm:pt>
    <dgm:pt modelId="{A84B2B5D-7842-4799-8D5C-9927E1ED064D}" type="sibTrans" cxnId="{2F34D2E4-1E7C-4786-B1AC-B9DCF7B170D4}">
      <dgm:prSet/>
      <dgm:spPr/>
      <dgm:t>
        <a:bodyPr/>
        <a:lstStyle/>
        <a:p>
          <a:endParaRPr lang="en-US">
            <a:latin typeface="IBM Plex Sans" panose="020B0503050203000203" pitchFamily="34" charset="0"/>
          </a:endParaRPr>
        </a:p>
      </dgm:t>
    </dgm:pt>
    <dgm:pt modelId="{0B263F2E-DE43-4D8B-B4DE-8ACD99B3A515}">
      <dgm:prSet/>
      <dgm:spPr>
        <a:xfrm>
          <a:off x="681955" y="4152821"/>
          <a:ext cx="6074757" cy="663932"/>
        </a:xfrm>
        <a:prstGeom prst="rect">
          <a:avLst/>
        </a:prstGeom>
        <a:noFill/>
        <a:ln>
          <a:noFill/>
        </a:ln>
        <a:effectLst/>
      </dgm:spPr>
      <dgm:t>
        <a:bodyPr/>
        <a:lstStyle/>
        <a:p>
          <a:pPr>
            <a:buNone/>
          </a:pPr>
          <a:r>
            <a:rPr lang="en-US">
              <a:solidFill>
                <a:sysClr val="window" lastClr="FFFFFF">
                  <a:hueOff val="0"/>
                  <a:satOff val="0"/>
                  <a:lumOff val="0"/>
                  <a:alphaOff val="0"/>
                </a:sysClr>
              </a:solidFill>
              <a:latin typeface="IBM Plex Sans" panose="020B0503050203000203" pitchFamily="34" charset="0"/>
              <a:ea typeface="+mn-ea"/>
              <a:cs typeface="+mn-cs"/>
            </a:rPr>
            <a:t>Spring Boot will also add any auto-configured registries to the global static composite registry on the Metrics class unless you explicitly tell it not to:</a:t>
          </a:r>
        </a:p>
      </dgm:t>
    </dgm:pt>
    <dgm:pt modelId="{6AD105B2-BFF4-4E62-BBE5-F96C1467B21B}" type="parTrans" cxnId="{6158845A-8730-4D63-B918-4DB53FBEBEDE}">
      <dgm:prSet/>
      <dgm:spPr/>
      <dgm:t>
        <a:bodyPr/>
        <a:lstStyle/>
        <a:p>
          <a:endParaRPr lang="en-US">
            <a:latin typeface="IBM Plex Sans" panose="020B0503050203000203" pitchFamily="34" charset="0"/>
          </a:endParaRPr>
        </a:p>
      </dgm:t>
    </dgm:pt>
    <dgm:pt modelId="{D96E7A8B-E181-403E-8199-515F32C727BE}" type="sibTrans" cxnId="{6158845A-8730-4D63-B918-4DB53FBEBEDE}">
      <dgm:prSet/>
      <dgm:spPr/>
      <dgm:t>
        <a:bodyPr/>
        <a:lstStyle/>
        <a:p>
          <a:endParaRPr lang="en-US">
            <a:latin typeface="IBM Plex Sans" panose="020B0503050203000203" pitchFamily="34" charset="0"/>
          </a:endParaRPr>
        </a:p>
      </dgm:t>
    </dgm:pt>
    <dgm:pt modelId="{3C728212-4B51-4415-8E43-EECD14CBC091}">
      <dgm:prSet/>
      <dgm:spPr>
        <a:xfrm>
          <a:off x="681955" y="4982738"/>
          <a:ext cx="6074757" cy="663932"/>
        </a:xfrm>
        <a:prstGeom prst="rect">
          <a:avLst/>
        </a:prstGeom>
        <a:noFill/>
        <a:ln>
          <a:noFill/>
        </a:ln>
        <a:effectLst/>
      </dgm:spPr>
      <dgm:t>
        <a:bodyPr/>
        <a:lstStyle/>
        <a:p>
          <a:pPr>
            <a:buNone/>
          </a:pPr>
          <a:r>
            <a:rPr lang="en-US">
              <a:solidFill>
                <a:sysClr val="window" lastClr="FFFFFF">
                  <a:hueOff val="0"/>
                  <a:satOff val="0"/>
                  <a:lumOff val="0"/>
                  <a:alphaOff val="0"/>
                </a:sysClr>
              </a:solidFill>
              <a:latin typeface="IBM Plex Sans" panose="020B0503050203000203" pitchFamily="34" charset="0"/>
              <a:ea typeface="+mn-ea"/>
              <a:cs typeface="+mn-cs"/>
            </a:rPr>
            <a:t>management.metrics.use-global-registry=false</a:t>
          </a:r>
        </a:p>
      </dgm:t>
    </dgm:pt>
    <dgm:pt modelId="{CE8F8A9C-C869-44D5-AA3D-8A04BBEBD62C}" type="parTrans" cxnId="{62201888-A7EA-4EB7-9292-F5BB4CE6CB92}">
      <dgm:prSet/>
      <dgm:spPr/>
      <dgm:t>
        <a:bodyPr/>
        <a:lstStyle/>
        <a:p>
          <a:endParaRPr lang="en-US">
            <a:latin typeface="IBM Plex Sans" panose="020B0503050203000203" pitchFamily="34" charset="0"/>
          </a:endParaRPr>
        </a:p>
      </dgm:t>
    </dgm:pt>
    <dgm:pt modelId="{9B5F8CAB-49C5-473F-9E68-5B8A1005FB2C}" type="sibTrans" cxnId="{62201888-A7EA-4EB7-9292-F5BB4CE6CB92}">
      <dgm:prSet/>
      <dgm:spPr/>
      <dgm:t>
        <a:bodyPr/>
        <a:lstStyle/>
        <a:p>
          <a:endParaRPr lang="en-US">
            <a:latin typeface="IBM Plex Sans" panose="020B0503050203000203" pitchFamily="34" charset="0"/>
          </a:endParaRPr>
        </a:p>
      </dgm:t>
    </dgm:pt>
    <dgm:pt modelId="{D5A56051-8A2B-4F22-BB80-35BA3DB34350}" type="pres">
      <dgm:prSet presAssocID="{5FEC8D99-62B0-407A-8F07-5609EF7080FC}" presName="root" presStyleCnt="0">
        <dgm:presLayoutVars>
          <dgm:dir/>
          <dgm:resizeHandles val="exact"/>
        </dgm:presLayoutVars>
      </dgm:prSet>
      <dgm:spPr/>
    </dgm:pt>
    <dgm:pt modelId="{5D76B648-C6CE-4E8A-90E5-30A6CE1EA533}" type="pres">
      <dgm:prSet presAssocID="{8C444D82-01FC-479C-94A4-443C12CEEF0B}" presName="compNode" presStyleCnt="0"/>
      <dgm:spPr/>
    </dgm:pt>
    <dgm:pt modelId="{E14109A2-F501-4FAF-A9F2-B1FE70CAA162}" type="pres">
      <dgm:prSet presAssocID="{8C444D82-01FC-479C-94A4-443C12CEEF0B}" presName="bgRect" presStyleLbl="bgShp" presStyleIdx="0" presStyleCnt="7"/>
      <dgm:spPr>
        <a:xfrm>
          <a:off x="0" y="3241"/>
          <a:ext cx="6797675" cy="590162"/>
        </a:xfrm>
        <a:prstGeom prst="roundRect">
          <a:avLst>
            <a:gd name="adj" fmla="val 10000"/>
          </a:avLst>
        </a:prstGeom>
        <a:solidFill>
          <a:srgbClr val="051B75"/>
        </a:solidFill>
        <a:ln>
          <a:noFill/>
        </a:ln>
        <a:effectLst/>
      </dgm:spPr>
    </dgm:pt>
    <dgm:pt modelId="{4E1B2591-DD54-4489-9281-E5E6C2224B77}" type="pres">
      <dgm:prSet presAssocID="{8C444D82-01FC-479C-94A4-443C12CEEF0B}" presName="iconRect" presStyleLbl="node1" presStyleIdx="0" presStyleCnt="7"/>
      <dgm:spPr>
        <a:xfrm>
          <a:off x="178524" y="136027"/>
          <a:ext cx="324906" cy="324589"/>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gm:spPr>
      <dgm:extLst>
        <a:ext uri="{E40237B7-FDA0-4F09-8148-C483321AD2D9}">
          <dgm14:cNvPr xmlns:dgm14="http://schemas.microsoft.com/office/drawing/2010/diagram" id="0" name="" descr="Gears"/>
        </a:ext>
      </dgm:extLst>
    </dgm:pt>
    <dgm:pt modelId="{46B9693D-A2F3-4A23-8EF9-D28CA24AF183}" type="pres">
      <dgm:prSet presAssocID="{8C444D82-01FC-479C-94A4-443C12CEEF0B}" presName="spaceRect" presStyleCnt="0"/>
      <dgm:spPr/>
    </dgm:pt>
    <dgm:pt modelId="{5ABF6A43-D347-47BD-92A8-CFC2CCDC9A70}" type="pres">
      <dgm:prSet presAssocID="{8C444D82-01FC-479C-94A4-443C12CEEF0B}" presName="parTx" presStyleLbl="revTx" presStyleIdx="0" presStyleCnt="7">
        <dgm:presLayoutVars>
          <dgm:chMax val="0"/>
          <dgm:chPref val="0"/>
        </dgm:presLayoutVars>
      </dgm:prSet>
      <dgm:spPr/>
    </dgm:pt>
    <dgm:pt modelId="{56E60BDE-E5C6-41AF-9610-00726121F41F}" type="pres">
      <dgm:prSet presAssocID="{3864D66C-1342-42E6-B267-71F818415EB4}" presName="sibTrans" presStyleCnt="0"/>
      <dgm:spPr/>
    </dgm:pt>
    <dgm:pt modelId="{E20B69A7-F19F-4325-B6DD-8FC1F64CE4A9}" type="pres">
      <dgm:prSet presAssocID="{8080C401-16FA-4E11-ADD0-A0AE0D8A364F}" presName="compNode" presStyleCnt="0"/>
      <dgm:spPr/>
    </dgm:pt>
    <dgm:pt modelId="{E1EEA539-DFD9-4BB4-949F-48C51B1FC37A}" type="pres">
      <dgm:prSet presAssocID="{8080C401-16FA-4E11-ADD0-A0AE0D8A364F}" presName="bgRect" presStyleLbl="bgShp" presStyleIdx="1" presStyleCnt="7"/>
      <dgm:spPr>
        <a:xfrm>
          <a:off x="0" y="833157"/>
          <a:ext cx="6797675" cy="590162"/>
        </a:xfrm>
        <a:prstGeom prst="roundRect">
          <a:avLst>
            <a:gd name="adj" fmla="val 10000"/>
          </a:avLst>
        </a:prstGeom>
        <a:solidFill>
          <a:srgbClr val="0530AD"/>
        </a:solidFill>
        <a:ln>
          <a:noFill/>
        </a:ln>
        <a:effectLst/>
      </dgm:spPr>
    </dgm:pt>
    <dgm:pt modelId="{5C046871-6B66-4818-8646-17D4F1C991B2}" type="pres">
      <dgm:prSet presAssocID="{8080C401-16FA-4E11-ADD0-A0AE0D8A364F}" presName="iconRect" presStyleLbl="node1" presStyleIdx="1" presStyleCnt="7"/>
      <dgm:spPr>
        <a:xfrm>
          <a:off x="178524" y="965943"/>
          <a:ext cx="324906" cy="324589"/>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gm:spPr>
      <dgm:extLst>
        <a:ext uri="{E40237B7-FDA0-4F09-8148-C483321AD2D9}">
          <dgm14:cNvPr xmlns:dgm14="http://schemas.microsoft.com/office/drawing/2010/diagram" id="0" name="" descr="Skeleton"/>
        </a:ext>
      </dgm:extLst>
    </dgm:pt>
    <dgm:pt modelId="{A186D854-5A3B-4DC8-8C66-939F8576924E}" type="pres">
      <dgm:prSet presAssocID="{8080C401-16FA-4E11-ADD0-A0AE0D8A364F}" presName="spaceRect" presStyleCnt="0"/>
      <dgm:spPr/>
    </dgm:pt>
    <dgm:pt modelId="{C01B0306-117A-4238-B566-3497735DE0A4}" type="pres">
      <dgm:prSet presAssocID="{8080C401-16FA-4E11-ADD0-A0AE0D8A364F}" presName="parTx" presStyleLbl="revTx" presStyleIdx="1" presStyleCnt="7">
        <dgm:presLayoutVars>
          <dgm:chMax val="0"/>
          <dgm:chPref val="0"/>
        </dgm:presLayoutVars>
      </dgm:prSet>
      <dgm:spPr/>
    </dgm:pt>
    <dgm:pt modelId="{971D6CFF-0B95-4893-8284-8C688D9918C9}" type="pres">
      <dgm:prSet presAssocID="{7BBDDA8B-B00E-4A35-B5ED-EF151E234631}" presName="sibTrans" presStyleCnt="0"/>
      <dgm:spPr/>
    </dgm:pt>
    <dgm:pt modelId="{6E25A9CA-D87B-4C8C-8B7C-7548D9F7084E}" type="pres">
      <dgm:prSet presAssocID="{8D578B60-3D8D-4B75-8D14-79759CE3EE0C}" presName="compNode" presStyleCnt="0"/>
      <dgm:spPr/>
    </dgm:pt>
    <dgm:pt modelId="{905B8F8D-4855-4D59-84A9-5BF1D9F3698E}" type="pres">
      <dgm:prSet presAssocID="{8D578B60-3D8D-4B75-8D14-79759CE3EE0C}" presName="bgRect" presStyleLbl="bgShp" presStyleIdx="2" presStyleCnt="7"/>
      <dgm:spPr>
        <a:xfrm>
          <a:off x="0" y="1663073"/>
          <a:ext cx="6797675" cy="590162"/>
        </a:xfrm>
        <a:prstGeom prst="roundRect">
          <a:avLst>
            <a:gd name="adj" fmla="val 10000"/>
          </a:avLst>
        </a:prstGeom>
        <a:solidFill>
          <a:srgbClr val="0549DA"/>
        </a:solidFill>
        <a:ln>
          <a:noFill/>
        </a:ln>
        <a:effectLst/>
      </dgm:spPr>
    </dgm:pt>
    <dgm:pt modelId="{EBB5F349-8D3C-4EB7-A1CE-72BC85303DB0}" type="pres">
      <dgm:prSet presAssocID="{8D578B60-3D8D-4B75-8D14-79759CE3EE0C}" presName="iconRect" presStyleLbl="node1" presStyleIdx="2" presStyleCnt="7"/>
      <dgm:spPr>
        <a:xfrm>
          <a:off x="178524" y="1795859"/>
          <a:ext cx="324906" cy="324589"/>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gm:spPr>
      <dgm:extLst>
        <a:ext uri="{E40237B7-FDA0-4F09-8148-C483321AD2D9}">
          <dgm14:cNvPr xmlns:dgm14="http://schemas.microsoft.com/office/drawing/2010/diagram" id="0" name="" descr="Processor"/>
        </a:ext>
      </dgm:extLst>
    </dgm:pt>
    <dgm:pt modelId="{40329A0D-C2EC-41A2-80C5-2A1692942A10}" type="pres">
      <dgm:prSet presAssocID="{8D578B60-3D8D-4B75-8D14-79759CE3EE0C}" presName="spaceRect" presStyleCnt="0"/>
      <dgm:spPr/>
    </dgm:pt>
    <dgm:pt modelId="{841B6D59-C012-497F-9EC9-6AA6F45F0AA9}" type="pres">
      <dgm:prSet presAssocID="{8D578B60-3D8D-4B75-8D14-79759CE3EE0C}" presName="parTx" presStyleLbl="revTx" presStyleIdx="2" presStyleCnt="7">
        <dgm:presLayoutVars>
          <dgm:chMax val="0"/>
          <dgm:chPref val="0"/>
        </dgm:presLayoutVars>
      </dgm:prSet>
      <dgm:spPr/>
    </dgm:pt>
    <dgm:pt modelId="{89DB8DAE-6A55-4546-855E-C9DE9F7EADAD}" type="pres">
      <dgm:prSet presAssocID="{C5F0F805-5F25-490D-9AC2-628CF352AF81}" presName="sibTrans" presStyleCnt="0"/>
      <dgm:spPr/>
    </dgm:pt>
    <dgm:pt modelId="{53519A1B-1BE9-4FE0-9C57-EFC049FF4E3C}" type="pres">
      <dgm:prSet presAssocID="{28B787FF-9A58-4F16-8F7F-D9A77BFF2E8B}" presName="compNode" presStyleCnt="0"/>
      <dgm:spPr/>
    </dgm:pt>
    <dgm:pt modelId="{B59B6C61-158A-480F-9F77-2B86EB735AF9}" type="pres">
      <dgm:prSet presAssocID="{28B787FF-9A58-4F16-8F7F-D9A77BFF2E8B}" presName="bgRect" presStyleLbl="bgShp" presStyleIdx="3" presStyleCnt="7"/>
      <dgm:spPr>
        <a:xfrm>
          <a:off x="0" y="2492989"/>
          <a:ext cx="6797675" cy="590162"/>
        </a:xfrm>
        <a:prstGeom prst="roundRect">
          <a:avLst>
            <a:gd name="adj" fmla="val 10000"/>
          </a:avLst>
        </a:prstGeom>
        <a:solidFill>
          <a:srgbClr val="051243"/>
        </a:solidFill>
        <a:ln>
          <a:noFill/>
        </a:ln>
        <a:effectLst/>
      </dgm:spPr>
    </dgm:pt>
    <dgm:pt modelId="{50FFF3E9-DDEF-4DF7-A7A0-708BCB662315}" type="pres">
      <dgm:prSet presAssocID="{28B787FF-9A58-4F16-8F7F-D9A77BFF2E8B}" presName="iconRect" presStyleLbl="node1" presStyleIdx="3" presStyleCnt="7"/>
      <dgm:spPr>
        <a:xfrm>
          <a:off x="178524" y="2625776"/>
          <a:ext cx="324906" cy="324589"/>
        </a:xfrm>
        <a:prstGeom prst="rect">
          <a:avLst/>
        </a:prstGeom>
        <a:blipFill>
          <a:blip xmlns:r="http://schemas.openxmlformats.org/officeDocument/2006/relationships" r:embed="rId7">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gm:spPr>
      <dgm:extLst>
        <a:ext uri="{E40237B7-FDA0-4F09-8148-C483321AD2D9}">
          <dgm14:cNvPr xmlns:dgm14="http://schemas.microsoft.com/office/drawing/2010/diagram" id="0" name="" descr="Database"/>
        </a:ext>
      </dgm:extLst>
    </dgm:pt>
    <dgm:pt modelId="{6C8932DF-D90A-45A5-AC52-303A4C49B95F}" type="pres">
      <dgm:prSet presAssocID="{28B787FF-9A58-4F16-8F7F-D9A77BFF2E8B}" presName="spaceRect" presStyleCnt="0"/>
      <dgm:spPr/>
    </dgm:pt>
    <dgm:pt modelId="{3996EB6E-7C30-464B-8CD7-4950D15E4522}" type="pres">
      <dgm:prSet presAssocID="{28B787FF-9A58-4F16-8F7F-D9A77BFF2E8B}" presName="parTx" presStyleLbl="revTx" presStyleIdx="3" presStyleCnt="7">
        <dgm:presLayoutVars>
          <dgm:chMax val="0"/>
          <dgm:chPref val="0"/>
        </dgm:presLayoutVars>
      </dgm:prSet>
      <dgm:spPr/>
    </dgm:pt>
    <dgm:pt modelId="{880F740F-5DDE-43BE-A399-1749A86BA03F}" type="pres">
      <dgm:prSet presAssocID="{6755A284-A9A6-481A-8019-F6125CA3E1BC}" presName="sibTrans" presStyleCnt="0"/>
      <dgm:spPr/>
    </dgm:pt>
    <dgm:pt modelId="{DE59170B-DA91-4F0E-A726-5F40DE03E86A}" type="pres">
      <dgm:prSet presAssocID="{02294A06-A4BA-4624-AB4A-22588A7628D6}" presName="compNode" presStyleCnt="0"/>
      <dgm:spPr/>
    </dgm:pt>
    <dgm:pt modelId="{2A454381-A064-42BC-89AD-41971F3AD31D}" type="pres">
      <dgm:prSet presAssocID="{02294A06-A4BA-4624-AB4A-22588A7628D6}" presName="bgRect" presStyleLbl="bgShp" presStyleIdx="4" presStyleCnt="7"/>
      <dgm:spPr>
        <a:xfrm>
          <a:off x="0" y="3322905"/>
          <a:ext cx="6797675" cy="590162"/>
        </a:xfrm>
        <a:prstGeom prst="roundRect">
          <a:avLst>
            <a:gd name="adj" fmla="val 10000"/>
          </a:avLst>
        </a:prstGeom>
        <a:solidFill>
          <a:srgbClr val="0549DA"/>
        </a:solidFill>
        <a:ln>
          <a:noFill/>
        </a:ln>
        <a:effectLst/>
      </dgm:spPr>
    </dgm:pt>
    <dgm:pt modelId="{2D36987B-DB21-4D8C-B6E9-88C74F8BCD6E}" type="pres">
      <dgm:prSet presAssocID="{02294A06-A4BA-4624-AB4A-22588A7628D6}" presName="iconRect" presStyleLbl="node1" presStyleIdx="4" presStyleCnt="7"/>
      <dgm:spPr>
        <a:xfrm>
          <a:off x="178524" y="3455692"/>
          <a:ext cx="324906" cy="324589"/>
        </a:xfrm>
        <a:prstGeom prst="rect">
          <a:avLst/>
        </a:prstGeom>
        <a:blipFill>
          <a:blip xmlns:r="http://schemas.openxmlformats.org/officeDocument/2006/relationships" r:embed="rId9">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gm:spPr>
      <dgm:extLst>
        <a:ext uri="{E40237B7-FDA0-4F09-8148-C483321AD2D9}">
          <dgm14:cNvPr xmlns:dgm14="http://schemas.microsoft.com/office/drawing/2010/diagram" id="0" name="" descr="Checkmark"/>
        </a:ext>
      </dgm:extLst>
    </dgm:pt>
    <dgm:pt modelId="{8C889E80-F6C2-4B94-A70E-3FE2FE3ECF5E}" type="pres">
      <dgm:prSet presAssocID="{02294A06-A4BA-4624-AB4A-22588A7628D6}" presName="spaceRect" presStyleCnt="0"/>
      <dgm:spPr/>
    </dgm:pt>
    <dgm:pt modelId="{FFA82693-1634-4D62-8419-71B64ABC7D3B}" type="pres">
      <dgm:prSet presAssocID="{02294A06-A4BA-4624-AB4A-22588A7628D6}" presName="parTx" presStyleLbl="revTx" presStyleIdx="4" presStyleCnt="7">
        <dgm:presLayoutVars>
          <dgm:chMax val="0"/>
          <dgm:chPref val="0"/>
        </dgm:presLayoutVars>
      </dgm:prSet>
      <dgm:spPr/>
    </dgm:pt>
    <dgm:pt modelId="{572AACDD-5C07-45A8-B994-1021CBD42D78}" type="pres">
      <dgm:prSet presAssocID="{A84B2B5D-7842-4799-8D5C-9927E1ED064D}" presName="sibTrans" presStyleCnt="0"/>
      <dgm:spPr/>
    </dgm:pt>
    <dgm:pt modelId="{A7A4B293-D539-45A0-993E-0280A88042B5}" type="pres">
      <dgm:prSet presAssocID="{0B263F2E-DE43-4D8B-B4DE-8ACD99B3A515}" presName="compNode" presStyleCnt="0"/>
      <dgm:spPr/>
    </dgm:pt>
    <dgm:pt modelId="{984DDC7E-7B77-4971-AB25-2A1577832FEF}" type="pres">
      <dgm:prSet presAssocID="{0B263F2E-DE43-4D8B-B4DE-8ACD99B3A515}" presName="bgRect" presStyleLbl="bgShp" presStyleIdx="5" presStyleCnt="7"/>
      <dgm:spPr>
        <a:xfrm>
          <a:off x="0" y="4152821"/>
          <a:ext cx="6797675" cy="590162"/>
        </a:xfrm>
        <a:prstGeom prst="roundRect">
          <a:avLst>
            <a:gd name="adj" fmla="val 10000"/>
          </a:avLst>
        </a:prstGeom>
        <a:solidFill>
          <a:srgbClr val="0530AD"/>
        </a:solidFill>
        <a:ln>
          <a:noFill/>
        </a:ln>
        <a:effectLst/>
      </dgm:spPr>
    </dgm:pt>
    <dgm:pt modelId="{2A04DE50-4B7C-400E-841E-F1315A1106B8}" type="pres">
      <dgm:prSet presAssocID="{0B263F2E-DE43-4D8B-B4DE-8ACD99B3A515}" presName="iconRect" presStyleLbl="node1" presStyleIdx="5" presStyleCnt="7"/>
      <dgm:spPr>
        <a:xfrm>
          <a:off x="178524" y="4285608"/>
          <a:ext cx="324906" cy="324589"/>
        </a:xfrm>
        <a:prstGeom prst="rect">
          <a:avLst/>
        </a:prstGeom>
        <a:blipFill>
          <a:blip xmlns:r="http://schemas.openxmlformats.org/officeDocument/2006/relationships" r:embed="rId11">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gm:spPr>
      <dgm:extLst>
        <a:ext uri="{E40237B7-FDA0-4F09-8148-C483321AD2D9}">
          <dgm14:cNvPr xmlns:dgm14="http://schemas.microsoft.com/office/drawing/2010/diagram" id="0" name="" descr="Warning"/>
        </a:ext>
      </dgm:extLst>
    </dgm:pt>
    <dgm:pt modelId="{D7840716-14FC-483A-BE60-59A7ED787769}" type="pres">
      <dgm:prSet presAssocID="{0B263F2E-DE43-4D8B-B4DE-8ACD99B3A515}" presName="spaceRect" presStyleCnt="0"/>
      <dgm:spPr/>
    </dgm:pt>
    <dgm:pt modelId="{9A274A01-2CD3-4249-AD98-5A0F597ADA77}" type="pres">
      <dgm:prSet presAssocID="{0B263F2E-DE43-4D8B-B4DE-8ACD99B3A515}" presName="parTx" presStyleLbl="revTx" presStyleIdx="5" presStyleCnt="7">
        <dgm:presLayoutVars>
          <dgm:chMax val="0"/>
          <dgm:chPref val="0"/>
        </dgm:presLayoutVars>
      </dgm:prSet>
      <dgm:spPr/>
    </dgm:pt>
    <dgm:pt modelId="{E5A796B8-DF73-4639-822E-F2D4356C82A6}" type="pres">
      <dgm:prSet presAssocID="{D96E7A8B-E181-403E-8199-515F32C727BE}" presName="sibTrans" presStyleCnt="0"/>
      <dgm:spPr/>
    </dgm:pt>
    <dgm:pt modelId="{FB1A904C-53BE-44B9-AC20-91688712435F}" type="pres">
      <dgm:prSet presAssocID="{3C728212-4B51-4415-8E43-EECD14CBC091}" presName="compNode" presStyleCnt="0"/>
      <dgm:spPr/>
    </dgm:pt>
    <dgm:pt modelId="{16FEF3B2-2E90-4FF1-BACC-84552CF2958B}" type="pres">
      <dgm:prSet presAssocID="{3C728212-4B51-4415-8E43-EECD14CBC091}" presName="bgRect" presStyleLbl="bgShp" presStyleIdx="6" presStyleCnt="7"/>
      <dgm:spPr>
        <a:xfrm>
          <a:off x="0" y="4982738"/>
          <a:ext cx="6797675" cy="590162"/>
        </a:xfrm>
        <a:prstGeom prst="roundRect">
          <a:avLst>
            <a:gd name="adj" fmla="val 10000"/>
          </a:avLst>
        </a:prstGeom>
        <a:solidFill>
          <a:srgbClr val="051B75"/>
        </a:solidFill>
        <a:ln>
          <a:noFill/>
        </a:ln>
        <a:effectLst/>
      </dgm:spPr>
    </dgm:pt>
    <dgm:pt modelId="{904C17F1-1324-4519-B266-5E7302259ECC}" type="pres">
      <dgm:prSet presAssocID="{3C728212-4B51-4415-8E43-EECD14CBC091}" presName="iconRect" presStyleLbl="node1" presStyleIdx="6" presStyleCnt="7"/>
      <dgm:spPr>
        <a:xfrm>
          <a:off x="178524" y="5115524"/>
          <a:ext cx="324906" cy="324589"/>
        </a:xfrm>
        <a:prstGeom prst="rect">
          <a:avLst/>
        </a:prstGeom>
        <a:blipFill>
          <a:blip xmlns:r="http://schemas.openxmlformats.org/officeDocument/2006/relationships" r:embed="rId13">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gm:spPr>
      <dgm:extLst>
        <a:ext uri="{E40237B7-FDA0-4F09-8148-C483321AD2D9}">
          <dgm14:cNvPr xmlns:dgm14="http://schemas.microsoft.com/office/drawing/2010/diagram" id="0" name="" descr="Close"/>
        </a:ext>
      </dgm:extLst>
    </dgm:pt>
    <dgm:pt modelId="{2505396F-FE83-4E95-A6A0-C74609430E33}" type="pres">
      <dgm:prSet presAssocID="{3C728212-4B51-4415-8E43-EECD14CBC091}" presName="spaceRect" presStyleCnt="0"/>
      <dgm:spPr/>
    </dgm:pt>
    <dgm:pt modelId="{4BF511CA-8835-4351-BACF-580D2308C770}" type="pres">
      <dgm:prSet presAssocID="{3C728212-4B51-4415-8E43-EECD14CBC091}" presName="parTx" presStyleLbl="revTx" presStyleIdx="6" presStyleCnt="7">
        <dgm:presLayoutVars>
          <dgm:chMax val="0"/>
          <dgm:chPref val="0"/>
        </dgm:presLayoutVars>
      </dgm:prSet>
      <dgm:spPr/>
    </dgm:pt>
  </dgm:ptLst>
  <dgm:cxnLst>
    <dgm:cxn modelId="{B3D95A03-C435-45EA-9D12-16747B159922}" type="presOf" srcId="{0B263F2E-DE43-4D8B-B4DE-8ACD99B3A515}" destId="{9A274A01-2CD3-4249-AD98-5A0F597ADA77}" srcOrd="0" destOrd="0" presId="urn:microsoft.com/office/officeart/2018/2/layout/IconVerticalSolidList"/>
    <dgm:cxn modelId="{BA529E23-46D2-4F76-AB6D-8C71C3951A76}" type="presOf" srcId="{8C444D82-01FC-479C-94A4-443C12CEEF0B}" destId="{5ABF6A43-D347-47BD-92A8-CFC2CCDC9A70}" srcOrd="0" destOrd="0" presId="urn:microsoft.com/office/officeart/2018/2/layout/IconVerticalSolidList"/>
    <dgm:cxn modelId="{83181B5B-A73C-4917-B378-1694562B413F}" srcId="{5FEC8D99-62B0-407A-8F07-5609EF7080FC}" destId="{8C444D82-01FC-479C-94A4-443C12CEEF0B}" srcOrd="0" destOrd="0" parTransId="{B189B042-1EEF-4662-B579-F2EC885F1D6F}" sibTransId="{3864D66C-1342-42E6-B267-71F818415EB4}"/>
    <dgm:cxn modelId="{AD28FC5E-826C-4777-9331-028E908CD649}" type="presOf" srcId="{28B787FF-9A58-4F16-8F7F-D9A77BFF2E8B}" destId="{3996EB6E-7C30-464B-8CD7-4950D15E4522}" srcOrd="0" destOrd="0" presId="urn:microsoft.com/office/officeart/2018/2/layout/IconVerticalSolidList"/>
    <dgm:cxn modelId="{59E3FC5E-13D9-48D9-9D42-C02F59D4F3E4}" srcId="{5FEC8D99-62B0-407A-8F07-5609EF7080FC}" destId="{8080C401-16FA-4E11-ADD0-A0AE0D8A364F}" srcOrd="1" destOrd="0" parTransId="{C87A20E5-3D74-4E8F-B139-0FCA4E682A38}" sibTransId="{7BBDDA8B-B00E-4A35-B5ED-EF151E234631}"/>
    <dgm:cxn modelId="{6158845A-8730-4D63-B918-4DB53FBEBEDE}" srcId="{5FEC8D99-62B0-407A-8F07-5609EF7080FC}" destId="{0B263F2E-DE43-4D8B-B4DE-8ACD99B3A515}" srcOrd="5" destOrd="0" parTransId="{6AD105B2-BFF4-4E62-BBE5-F96C1467B21B}" sibTransId="{D96E7A8B-E181-403E-8199-515F32C727BE}"/>
    <dgm:cxn modelId="{62201888-A7EA-4EB7-9292-F5BB4CE6CB92}" srcId="{5FEC8D99-62B0-407A-8F07-5609EF7080FC}" destId="{3C728212-4B51-4415-8E43-EECD14CBC091}" srcOrd="6" destOrd="0" parTransId="{CE8F8A9C-C869-44D5-AA3D-8A04BBEBD62C}" sibTransId="{9B5F8CAB-49C5-473F-9E68-5B8A1005FB2C}"/>
    <dgm:cxn modelId="{32CBBB8F-B261-40F1-B853-41904540E5F5}" type="presOf" srcId="{8D578B60-3D8D-4B75-8D14-79759CE3EE0C}" destId="{841B6D59-C012-497F-9EC9-6AA6F45F0AA9}" srcOrd="0" destOrd="0" presId="urn:microsoft.com/office/officeart/2018/2/layout/IconVerticalSolidList"/>
    <dgm:cxn modelId="{A168BD99-3583-41C7-84BE-FCE6BD3B1C38}" type="presOf" srcId="{8080C401-16FA-4E11-ADD0-A0AE0D8A364F}" destId="{C01B0306-117A-4238-B566-3497735DE0A4}" srcOrd="0" destOrd="0" presId="urn:microsoft.com/office/officeart/2018/2/layout/IconVerticalSolidList"/>
    <dgm:cxn modelId="{5986ACAA-9E03-44A2-A052-8A4B7A728A64}" type="presOf" srcId="{02294A06-A4BA-4624-AB4A-22588A7628D6}" destId="{FFA82693-1634-4D62-8419-71B64ABC7D3B}" srcOrd="0" destOrd="0" presId="urn:microsoft.com/office/officeart/2018/2/layout/IconVerticalSolidList"/>
    <dgm:cxn modelId="{FE7B32AD-A717-4E47-9121-BF1271C34133}" srcId="{5FEC8D99-62B0-407A-8F07-5609EF7080FC}" destId="{28B787FF-9A58-4F16-8F7F-D9A77BFF2E8B}" srcOrd="3" destOrd="0" parTransId="{8CDAFED2-B2CC-4FA0-AA0C-0598760C7AED}" sibTransId="{6755A284-A9A6-481A-8019-F6125CA3E1BC}"/>
    <dgm:cxn modelId="{31C552C1-5196-49EE-82EF-6345C6DCA8DA}" srcId="{5FEC8D99-62B0-407A-8F07-5609EF7080FC}" destId="{8D578B60-3D8D-4B75-8D14-79759CE3EE0C}" srcOrd="2" destOrd="0" parTransId="{02EDAB7F-AFC8-496C-BC51-7899081446E7}" sibTransId="{C5F0F805-5F25-490D-9AC2-628CF352AF81}"/>
    <dgm:cxn modelId="{15F17FDD-96DB-42D0-BE20-3EBBE4415B08}" type="presOf" srcId="{3C728212-4B51-4415-8E43-EECD14CBC091}" destId="{4BF511CA-8835-4351-BACF-580D2308C770}" srcOrd="0" destOrd="0" presId="urn:microsoft.com/office/officeart/2018/2/layout/IconVerticalSolidList"/>
    <dgm:cxn modelId="{2F34D2E4-1E7C-4786-B1AC-B9DCF7B170D4}" srcId="{5FEC8D99-62B0-407A-8F07-5609EF7080FC}" destId="{02294A06-A4BA-4624-AB4A-22588A7628D6}" srcOrd="4" destOrd="0" parTransId="{84FA5F86-308C-4A9C-BD19-8F9A4A293D8D}" sibTransId="{A84B2B5D-7842-4799-8D5C-9927E1ED064D}"/>
    <dgm:cxn modelId="{D487F7F6-6A32-4D64-8DA5-7B437CC4DE63}" type="presOf" srcId="{5FEC8D99-62B0-407A-8F07-5609EF7080FC}" destId="{D5A56051-8A2B-4F22-BB80-35BA3DB34350}" srcOrd="0" destOrd="0" presId="urn:microsoft.com/office/officeart/2018/2/layout/IconVerticalSolidList"/>
    <dgm:cxn modelId="{52117ACF-DA2A-4EB6-A578-F77DA5B595DF}" type="presParOf" srcId="{D5A56051-8A2B-4F22-BB80-35BA3DB34350}" destId="{5D76B648-C6CE-4E8A-90E5-30A6CE1EA533}" srcOrd="0" destOrd="0" presId="urn:microsoft.com/office/officeart/2018/2/layout/IconVerticalSolidList"/>
    <dgm:cxn modelId="{77638DCF-FD4F-413D-937A-7729FCB80152}" type="presParOf" srcId="{5D76B648-C6CE-4E8A-90E5-30A6CE1EA533}" destId="{E14109A2-F501-4FAF-A9F2-B1FE70CAA162}" srcOrd="0" destOrd="0" presId="urn:microsoft.com/office/officeart/2018/2/layout/IconVerticalSolidList"/>
    <dgm:cxn modelId="{C7BF1768-2CEE-4B36-982F-FF9413173B71}" type="presParOf" srcId="{5D76B648-C6CE-4E8A-90E5-30A6CE1EA533}" destId="{4E1B2591-DD54-4489-9281-E5E6C2224B77}" srcOrd="1" destOrd="0" presId="urn:microsoft.com/office/officeart/2018/2/layout/IconVerticalSolidList"/>
    <dgm:cxn modelId="{14EF31FC-A7F0-4CC7-A822-0FF21AAD5367}" type="presParOf" srcId="{5D76B648-C6CE-4E8A-90E5-30A6CE1EA533}" destId="{46B9693D-A2F3-4A23-8EF9-D28CA24AF183}" srcOrd="2" destOrd="0" presId="urn:microsoft.com/office/officeart/2018/2/layout/IconVerticalSolidList"/>
    <dgm:cxn modelId="{37E48BF9-C28D-4586-88A6-824FB34610D6}" type="presParOf" srcId="{5D76B648-C6CE-4E8A-90E5-30A6CE1EA533}" destId="{5ABF6A43-D347-47BD-92A8-CFC2CCDC9A70}" srcOrd="3" destOrd="0" presId="urn:microsoft.com/office/officeart/2018/2/layout/IconVerticalSolidList"/>
    <dgm:cxn modelId="{A87E966D-9EB1-41E1-B62E-9EC54F1E3CB0}" type="presParOf" srcId="{D5A56051-8A2B-4F22-BB80-35BA3DB34350}" destId="{56E60BDE-E5C6-41AF-9610-00726121F41F}" srcOrd="1" destOrd="0" presId="urn:microsoft.com/office/officeart/2018/2/layout/IconVerticalSolidList"/>
    <dgm:cxn modelId="{8BD909D7-9FD1-4AB0-AF18-61604CB32223}" type="presParOf" srcId="{D5A56051-8A2B-4F22-BB80-35BA3DB34350}" destId="{E20B69A7-F19F-4325-B6DD-8FC1F64CE4A9}" srcOrd="2" destOrd="0" presId="urn:microsoft.com/office/officeart/2018/2/layout/IconVerticalSolidList"/>
    <dgm:cxn modelId="{C4AA2A81-43D4-44E9-9498-669D16A4B8C2}" type="presParOf" srcId="{E20B69A7-F19F-4325-B6DD-8FC1F64CE4A9}" destId="{E1EEA539-DFD9-4BB4-949F-48C51B1FC37A}" srcOrd="0" destOrd="0" presId="urn:microsoft.com/office/officeart/2018/2/layout/IconVerticalSolidList"/>
    <dgm:cxn modelId="{19D4812F-B42B-41D5-9E97-80B8A22D3CF0}" type="presParOf" srcId="{E20B69A7-F19F-4325-B6DD-8FC1F64CE4A9}" destId="{5C046871-6B66-4818-8646-17D4F1C991B2}" srcOrd="1" destOrd="0" presId="urn:microsoft.com/office/officeart/2018/2/layout/IconVerticalSolidList"/>
    <dgm:cxn modelId="{37DB28D4-815D-4115-8572-A19ADEBC0C52}" type="presParOf" srcId="{E20B69A7-F19F-4325-B6DD-8FC1F64CE4A9}" destId="{A186D854-5A3B-4DC8-8C66-939F8576924E}" srcOrd="2" destOrd="0" presId="urn:microsoft.com/office/officeart/2018/2/layout/IconVerticalSolidList"/>
    <dgm:cxn modelId="{0FDB2AD4-44BD-4AE8-A978-FBABA727D837}" type="presParOf" srcId="{E20B69A7-F19F-4325-B6DD-8FC1F64CE4A9}" destId="{C01B0306-117A-4238-B566-3497735DE0A4}" srcOrd="3" destOrd="0" presId="urn:microsoft.com/office/officeart/2018/2/layout/IconVerticalSolidList"/>
    <dgm:cxn modelId="{2D9D1427-EFA5-45F2-9F14-DB9556057A7E}" type="presParOf" srcId="{D5A56051-8A2B-4F22-BB80-35BA3DB34350}" destId="{971D6CFF-0B95-4893-8284-8C688D9918C9}" srcOrd="3" destOrd="0" presId="urn:microsoft.com/office/officeart/2018/2/layout/IconVerticalSolidList"/>
    <dgm:cxn modelId="{2B1C7477-A763-4502-BAA6-0329384CBD0D}" type="presParOf" srcId="{D5A56051-8A2B-4F22-BB80-35BA3DB34350}" destId="{6E25A9CA-D87B-4C8C-8B7C-7548D9F7084E}" srcOrd="4" destOrd="0" presId="urn:microsoft.com/office/officeart/2018/2/layout/IconVerticalSolidList"/>
    <dgm:cxn modelId="{0E6D52F3-1DF1-4E21-BCCF-78013BCEEE0F}" type="presParOf" srcId="{6E25A9CA-D87B-4C8C-8B7C-7548D9F7084E}" destId="{905B8F8D-4855-4D59-84A9-5BF1D9F3698E}" srcOrd="0" destOrd="0" presId="urn:microsoft.com/office/officeart/2018/2/layout/IconVerticalSolidList"/>
    <dgm:cxn modelId="{E2AEFE9E-DDF7-4F9F-B301-8554CF090054}" type="presParOf" srcId="{6E25A9CA-D87B-4C8C-8B7C-7548D9F7084E}" destId="{EBB5F349-8D3C-4EB7-A1CE-72BC85303DB0}" srcOrd="1" destOrd="0" presId="urn:microsoft.com/office/officeart/2018/2/layout/IconVerticalSolidList"/>
    <dgm:cxn modelId="{6D0343FB-62BB-4DFD-98E2-95455A43BC81}" type="presParOf" srcId="{6E25A9CA-D87B-4C8C-8B7C-7548D9F7084E}" destId="{40329A0D-C2EC-41A2-80C5-2A1692942A10}" srcOrd="2" destOrd="0" presId="urn:microsoft.com/office/officeart/2018/2/layout/IconVerticalSolidList"/>
    <dgm:cxn modelId="{2A41F74E-3E4C-4799-BEC0-9604F896DA78}" type="presParOf" srcId="{6E25A9CA-D87B-4C8C-8B7C-7548D9F7084E}" destId="{841B6D59-C012-497F-9EC9-6AA6F45F0AA9}" srcOrd="3" destOrd="0" presId="urn:microsoft.com/office/officeart/2018/2/layout/IconVerticalSolidList"/>
    <dgm:cxn modelId="{FC42F50E-DF5D-4C6B-B518-7C020B2FF0FB}" type="presParOf" srcId="{D5A56051-8A2B-4F22-BB80-35BA3DB34350}" destId="{89DB8DAE-6A55-4546-855E-C9DE9F7EADAD}" srcOrd="5" destOrd="0" presId="urn:microsoft.com/office/officeart/2018/2/layout/IconVerticalSolidList"/>
    <dgm:cxn modelId="{0BE0A67E-D05F-457E-A594-16A677C4813B}" type="presParOf" srcId="{D5A56051-8A2B-4F22-BB80-35BA3DB34350}" destId="{53519A1B-1BE9-4FE0-9C57-EFC049FF4E3C}" srcOrd="6" destOrd="0" presId="urn:microsoft.com/office/officeart/2018/2/layout/IconVerticalSolidList"/>
    <dgm:cxn modelId="{A56AFF89-7CA6-49C3-B437-2C4B6881CC3D}" type="presParOf" srcId="{53519A1B-1BE9-4FE0-9C57-EFC049FF4E3C}" destId="{B59B6C61-158A-480F-9F77-2B86EB735AF9}" srcOrd="0" destOrd="0" presId="urn:microsoft.com/office/officeart/2018/2/layout/IconVerticalSolidList"/>
    <dgm:cxn modelId="{62176D10-BC36-47F7-8263-3D171706C7C2}" type="presParOf" srcId="{53519A1B-1BE9-4FE0-9C57-EFC049FF4E3C}" destId="{50FFF3E9-DDEF-4DF7-A7A0-708BCB662315}" srcOrd="1" destOrd="0" presId="urn:microsoft.com/office/officeart/2018/2/layout/IconVerticalSolidList"/>
    <dgm:cxn modelId="{2138D534-5D45-4374-88BB-4CC770F357FD}" type="presParOf" srcId="{53519A1B-1BE9-4FE0-9C57-EFC049FF4E3C}" destId="{6C8932DF-D90A-45A5-AC52-303A4C49B95F}" srcOrd="2" destOrd="0" presId="urn:microsoft.com/office/officeart/2018/2/layout/IconVerticalSolidList"/>
    <dgm:cxn modelId="{99AC2570-0A8E-48AD-ADE8-F99DA83E33BF}" type="presParOf" srcId="{53519A1B-1BE9-4FE0-9C57-EFC049FF4E3C}" destId="{3996EB6E-7C30-464B-8CD7-4950D15E4522}" srcOrd="3" destOrd="0" presId="urn:microsoft.com/office/officeart/2018/2/layout/IconVerticalSolidList"/>
    <dgm:cxn modelId="{DB28428A-4C5A-4171-9E7A-C88CE14E84C6}" type="presParOf" srcId="{D5A56051-8A2B-4F22-BB80-35BA3DB34350}" destId="{880F740F-5DDE-43BE-A399-1749A86BA03F}" srcOrd="7" destOrd="0" presId="urn:microsoft.com/office/officeart/2018/2/layout/IconVerticalSolidList"/>
    <dgm:cxn modelId="{ECC8F5FC-121F-4B2B-941C-1F40DC2C869A}" type="presParOf" srcId="{D5A56051-8A2B-4F22-BB80-35BA3DB34350}" destId="{DE59170B-DA91-4F0E-A726-5F40DE03E86A}" srcOrd="8" destOrd="0" presId="urn:microsoft.com/office/officeart/2018/2/layout/IconVerticalSolidList"/>
    <dgm:cxn modelId="{27A61488-0704-4928-A365-C19108691E7D}" type="presParOf" srcId="{DE59170B-DA91-4F0E-A726-5F40DE03E86A}" destId="{2A454381-A064-42BC-89AD-41971F3AD31D}" srcOrd="0" destOrd="0" presId="urn:microsoft.com/office/officeart/2018/2/layout/IconVerticalSolidList"/>
    <dgm:cxn modelId="{EBE8D31E-CD82-46A7-A479-6FC8744D079D}" type="presParOf" srcId="{DE59170B-DA91-4F0E-A726-5F40DE03E86A}" destId="{2D36987B-DB21-4D8C-B6E9-88C74F8BCD6E}" srcOrd="1" destOrd="0" presId="urn:microsoft.com/office/officeart/2018/2/layout/IconVerticalSolidList"/>
    <dgm:cxn modelId="{EC654F75-F2F4-43FD-AC17-32EF25042A4E}" type="presParOf" srcId="{DE59170B-DA91-4F0E-A726-5F40DE03E86A}" destId="{8C889E80-F6C2-4B94-A70E-3FE2FE3ECF5E}" srcOrd="2" destOrd="0" presId="urn:microsoft.com/office/officeart/2018/2/layout/IconVerticalSolidList"/>
    <dgm:cxn modelId="{3E8D0208-356D-4D12-A3B6-043A0F5D378A}" type="presParOf" srcId="{DE59170B-DA91-4F0E-A726-5F40DE03E86A}" destId="{FFA82693-1634-4D62-8419-71B64ABC7D3B}" srcOrd="3" destOrd="0" presId="urn:microsoft.com/office/officeart/2018/2/layout/IconVerticalSolidList"/>
    <dgm:cxn modelId="{838B96BD-7B8E-47E2-88F6-1F6830E557EC}" type="presParOf" srcId="{D5A56051-8A2B-4F22-BB80-35BA3DB34350}" destId="{572AACDD-5C07-45A8-B994-1021CBD42D78}" srcOrd="9" destOrd="0" presId="urn:microsoft.com/office/officeart/2018/2/layout/IconVerticalSolidList"/>
    <dgm:cxn modelId="{887088C0-3C4A-443E-AA28-D6788F9BE6A4}" type="presParOf" srcId="{D5A56051-8A2B-4F22-BB80-35BA3DB34350}" destId="{A7A4B293-D539-45A0-993E-0280A88042B5}" srcOrd="10" destOrd="0" presId="urn:microsoft.com/office/officeart/2018/2/layout/IconVerticalSolidList"/>
    <dgm:cxn modelId="{99CDC4E8-08F1-4763-965A-D1AD92B4ED23}" type="presParOf" srcId="{A7A4B293-D539-45A0-993E-0280A88042B5}" destId="{984DDC7E-7B77-4971-AB25-2A1577832FEF}" srcOrd="0" destOrd="0" presId="urn:microsoft.com/office/officeart/2018/2/layout/IconVerticalSolidList"/>
    <dgm:cxn modelId="{F208EED4-4F24-4B2A-A379-A65CE15961C9}" type="presParOf" srcId="{A7A4B293-D539-45A0-993E-0280A88042B5}" destId="{2A04DE50-4B7C-400E-841E-F1315A1106B8}" srcOrd="1" destOrd="0" presId="urn:microsoft.com/office/officeart/2018/2/layout/IconVerticalSolidList"/>
    <dgm:cxn modelId="{F40694B1-CBDB-4DA0-8445-9BC1CA531C1B}" type="presParOf" srcId="{A7A4B293-D539-45A0-993E-0280A88042B5}" destId="{D7840716-14FC-483A-BE60-59A7ED787769}" srcOrd="2" destOrd="0" presId="urn:microsoft.com/office/officeart/2018/2/layout/IconVerticalSolidList"/>
    <dgm:cxn modelId="{B8DE879D-F48C-4204-93CC-5690B5B91297}" type="presParOf" srcId="{A7A4B293-D539-45A0-993E-0280A88042B5}" destId="{9A274A01-2CD3-4249-AD98-5A0F597ADA77}" srcOrd="3" destOrd="0" presId="urn:microsoft.com/office/officeart/2018/2/layout/IconVerticalSolidList"/>
    <dgm:cxn modelId="{B9C7722B-932C-4481-951B-189E73CC61C2}" type="presParOf" srcId="{D5A56051-8A2B-4F22-BB80-35BA3DB34350}" destId="{E5A796B8-DF73-4639-822E-F2D4356C82A6}" srcOrd="11" destOrd="0" presId="urn:microsoft.com/office/officeart/2018/2/layout/IconVerticalSolidList"/>
    <dgm:cxn modelId="{7D60FDED-D3CF-4658-B14B-2FD6747FAFB3}" type="presParOf" srcId="{D5A56051-8A2B-4F22-BB80-35BA3DB34350}" destId="{FB1A904C-53BE-44B9-AC20-91688712435F}" srcOrd="12" destOrd="0" presId="urn:microsoft.com/office/officeart/2018/2/layout/IconVerticalSolidList"/>
    <dgm:cxn modelId="{E68AE6FA-738D-468C-9157-07D627219619}" type="presParOf" srcId="{FB1A904C-53BE-44B9-AC20-91688712435F}" destId="{16FEF3B2-2E90-4FF1-BACC-84552CF2958B}" srcOrd="0" destOrd="0" presId="urn:microsoft.com/office/officeart/2018/2/layout/IconVerticalSolidList"/>
    <dgm:cxn modelId="{25BA0009-396C-4931-B671-4E0CD737C95C}" type="presParOf" srcId="{FB1A904C-53BE-44B9-AC20-91688712435F}" destId="{904C17F1-1324-4519-B266-5E7302259ECC}" srcOrd="1" destOrd="0" presId="urn:microsoft.com/office/officeart/2018/2/layout/IconVerticalSolidList"/>
    <dgm:cxn modelId="{6A315B08-6C88-42AC-9223-DBA1086346BD}" type="presParOf" srcId="{FB1A904C-53BE-44B9-AC20-91688712435F}" destId="{2505396F-FE83-4E95-A6A0-C74609430E33}" srcOrd="2" destOrd="0" presId="urn:microsoft.com/office/officeart/2018/2/layout/IconVerticalSolidList"/>
    <dgm:cxn modelId="{6DEB951A-8A9E-47BE-9D09-64409DF7231E}" type="presParOf" srcId="{FB1A904C-53BE-44B9-AC20-91688712435F}" destId="{4BF511CA-8835-4351-BACF-580D2308C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109A2-F501-4FAF-A9F2-B1FE70CAA162}">
      <dsp:nvSpPr>
        <dsp:cNvPr id="0" name=""/>
        <dsp:cNvSpPr/>
      </dsp:nvSpPr>
      <dsp:spPr>
        <a:xfrm>
          <a:off x="0" y="635"/>
          <a:ext cx="10332720" cy="874465"/>
        </a:xfrm>
        <a:prstGeom prst="roundRect">
          <a:avLst>
            <a:gd name="adj" fmla="val 10000"/>
          </a:avLst>
        </a:prstGeom>
        <a:solidFill>
          <a:srgbClr val="051B75"/>
        </a:solidFill>
        <a:ln>
          <a:noFill/>
        </a:ln>
        <a:effectLst/>
      </dsp:spPr>
      <dsp:style>
        <a:lnRef idx="0">
          <a:scrgbClr r="0" g="0" b="0"/>
        </a:lnRef>
        <a:fillRef idx="1">
          <a:scrgbClr r="0" g="0" b="0"/>
        </a:fillRef>
        <a:effectRef idx="0">
          <a:scrgbClr r="0" g="0" b="0"/>
        </a:effectRef>
        <a:fontRef idx="minor"/>
      </dsp:style>
    </dsp:sp>
    <dsp:sp modelId="{4E1B2591-DD54-4489-9281-E5E6C2224B77}">
      <dsp:nvSpPr>
        <dsp:cNvPr id="0" name=""/>
        <dsp:cNvSpPr/>
      </dsp:nvSpPr>
      <dsp:spPr>
        <a:xfrm>
          <a:off x="264525" y="197390"/>
          <a:ext cx="480956" cy="480956"/>
        </a:xfrm>
        <a:prstGeom prst="rect">
          <a:avLst/>
        </a:prstGeom>
        <a:blipFill>
          <a:blip xmlns:r="http://schemas.openxmlformats.org/officeDocument/2006/relationships" r:embed="rId1">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BF6A43-D347-47BD-92A8-CFC2CCDC9A70}">
      <dsp:nvSpPr>
        <dsp:cNvPr id="0" name=""/>
        <dsp:cNvSpPr/>
      </dsp:nvSpPr>
      <dsp:spPr>
        <a:xfrm>
          <a:off x="1010008" y="635"/>
          <a:ext cx="9322711" cy="874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48" tIns="92548" rIns="92548" bIns="92548" numCol="1" spcCol="1270" anchor="ctr" anchorCtr="0">
          <a:noAutofit/>
        </a:bodyPr>
        <a:lstStyle/>
        <a:p>
          <a:pPr marL="0" lvl="0" indent="0" algn="l" defTabSz="711200">
            <a:lnSpc>
              <a:spcPct val="90000"/>
            </a:lnSpc>
            <a:spcBef>
              <a:spcPct val="0"/>
            </a:spcBef>
            <a:spcAft>
              <a:spcPct val="35000"/>
            </a:spcAft>
            <a:buNone/>
          </a:pPr>
          <a:r>
            <a:rPr lang="en-US" sz="1600" kern="1200" dirty="0">
              <a:solidFill>
                <a:sysClr val="window" lastClr="FFFFFF">
                  <a:hueOff val="0"/>
                  <a:satOff val="0"/>
                  <a:lumOff val="0"/>
                  <a:alphaOff val="0"/>
                </a:sysClr>
              </a:solidFill>
              <a:latin typeface="IBM Plex Sans" panose="020B0503050203000203" pitchFamily="34" charset="0"/>
              <a:ea typeface="+mn-ea"/>
              <a:cs typeface="+mn-cs"/>
            </a:rPr>
            <a:t>Spring Boot Actuator provides dependency management and auto-configuration for Micrometer, an application metrics facade that supports numerous monitoring systems, that includes the following:</a:t>
          </a:r>
        </a:p>
      </dsp:txBody>
      <dsp:txXfrm>
        <a:off x="1010008" y="635"/>
        <a:ext cx="9322711" cy="874465"/>
      </dsp:txXfrm>
    </dsp:sp>
    <dsp:sp modelId="{E1EEA539-DFD9-4BB4-949F-48C51B1FC37A}">
      <dsp:nvSpPr>
        <dsp:cNvPr id="0" name=""/>
        <dsp:cNvSpPr/>
      </dsp:nvSpPr>
      <dsp:spPr>
        <a:xfrm>
          <a:off x="0" y="1093717"/>
          <a:ext cx="10332720" cy="874465"/>
        </a:xfrm>
        <a:prstGeom prst="roundRect">
          <a:avLst>
            <a:gd name="adj" fmla="val 10000"/>
          </a:avLst>
        </a:prstGeom>
        <a:solidFill>
          <a:srgbClr val="0530AD"/>
        </a:solidFill>
        <a:ln>
          <a:noFill/>
        </a:ln>
        <a:effectLst/>
      </dsp:spPr>
      <dsp:style>
        <a:lnRef idx="0">
          <a:scrgbClr r="0" g="0" b="0"/>
        </a:lnRef>
        <a:fillRef idx="1">
          <a:scrgbClr r="0" g="0" b="0"/>
        </a:fillRef>
        <a:effectRef idx="0">
          <a:scrgbClr r="0" g="0" b="0"/>
        </a:effectRef>
        <a:fontRef idx="minor"/>
      </dsp:style>
    </dsp:sp>
    <dsp:sp modelId="{5C046871-6B66-4818-8646-17D4F1C991B2}">
      <dsp:nvSpPr>
        <dsp:cNvPr id="0" name=""/>
        <dsp:cNvSpPr/>
      </dsp:nvSpPr>
      <dsp:spPr>
        <a:xfrm>
          <a:off x="264525" y="1290472"/>
          <a:ext cx="480956" cy="480956"/>
        </a:xfrm>
        <a:prstGeom prst="rect">
          <a:avLst/>
        </a:prstGeom>
        <a:blipFill>
          <a:blip xmlns:r="http://schemas.openxmlformats.org/officeDocument/2006/relationships" r:embed="rId3">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1B0306-117A-4238-B566-3497735DE0A4}">
      <dsp:nvSpPr>
        <dsp:cNvPr id="0" name=""/>
        <dsp:cNvSpPr/>
      </dsp:nvSpPr>
      <dsp:spPr>
        <a:xfrm>
          <a:off x="1010008" y="1093717"/>
          <a:ext cx="9322711" cy="874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48" tIns="92548" rIns="92548" bIns="92548" numCol="1" spcCol="1270" anchor="ctr" anchorCtr="0">
          <a:noAutofit/>
        </a:bodyPr>
        <a:lstStyle/>
        <a:p>
          <a:pPr marL="0" lvl="0" indent="0" algn="l" defTabSz="711200">
            <a:lnSpc>
              <a:spcPct val="90000"/>
            </a:lnSpc>
            <a:spcBef>
              <a:spcPct val="0"/>
            </a:spcBef>
            <a:spcAft>
              <a:spcPct val="35000"/>
            </a:spcAft>
            <a:buNone/>
          </a:pPr>
          <a:r>
            <a:rPr lang="en-US" sz="1600" kern="1200" dirty="0" err="1">
              <a:solidFill>
                <a:sysClr val="window" lastClr="FFFFFF">
                  <a:hueOff val="0"/>
                  <a:satOff val="0"/>
                  <a:lumOff val="0"/>
                  <a:alphaOff val="0"/>
                </a:sysClr>
              </a:solidFill>
              <a:latin typeface="IBM Plex Sans" panose="020B0503050203000203" pitchFamily="34" charset="0"/>
              <a:ea typeface="+mn-ea"/>
              <a:cs typeface="+mn-cs"/>
            </a:rPr>
            <a:t>AppOptics</a:t>
          </a:r>
          <a:r>
            <a:rPr lang="en-US" sz="1600" kern="1200" dirty="0">
              <a:solidFill>
                <a:sysClr val="window" lastClr="FFFFFF">
                  <a:hueOff val="0"/>
                  <a:satOff val="0"/>
                  <a:lumOff val="0"/>
                  <a:alphaOff val="0"/>
                </a:sysClr>
              </a:solidFill>
              <a:latin typeface="IBM Plex Sans" panose="020B0503050203000203" pitchFamily="34" charset="0"/>
              <a:ea typeface="+mn-ea"/>
              <a:cs typeface="+mn-cs"/>
            </a:rPr>
            <a:t>      Atlas     Datadog     Dynatrace     Elastic     Ganglia     Graphite     </a:t>
          </a:r>
          <a:r>
            <a:rPr lang="en-US" sz="1600" kern="1200" dirty="0" err="1">
              <a:solidFill>
                <a:sysClr val="window" lastClr="FFFFFF">
                  <a:hueOff val="0"/>
                  <a:satOff val="0"/>
                  <a:lumOff val="0"/>
                  <a:alphaOff val="0"/>
                </a:sysClr>
              </a:solidFill>
              <a:latin typeface="IBM Plex Sans" panose="020B0503050203000203" pitchFamily="34" charset="0"/>
              <a:ea typeface="+mn-ea"/>
              <a:cs typeface="+mn-cs"/>
            </a:rPr>
            <a:t>Humio</a:t>
          </a:r>
          <a:r>
            <a:rPr lang="en-US" sz="1600" kern="1200" dirty="0">
              <a:solidFill>
                <a:sysClr val="window" lastClr="FFFFFF">
                  <a:hueOff val="0"/>
                  <a:satOff val="0"/>
                  <a:lumOff val="0"/>
                  <a:alphaOff val="0"/>
                </a:sysClr>
              </a:solidFill>
              <a:latin typeface="IBM Plex Sans" panose="020B0503050203000203" pitchFamily="34" charset="0"/>
              <a:ea typeface="+mn-ea"/>
              <a:cs typeface="+mn-cs"/>
            </a:rPr>
            <a:t>     Influx </a:t>
          </a:r>
        </a:p>
      </dsp:txBody>
      <dsp:txXfrm>
        <a:off x="1010008" y="1093717"/>
        <a:ext cx="9322711" cy="874465"/>
      </dsp:txXfrm>
    </dsp:sp>
    <dsp:sp modelId="{905B8F8D-4855-4D59-84A9-5BF1D9F3698E}">
      <dsp:nvSpPr>
        <dsp:cNvPr id="0" name=""/>
        <dsp:cNvSpPr/>
      </dsp:nvSpPr>
      <dsp:spPr>
        <a:xfrm>
          <a:off x="0" y="2186800"/>
          <a:ext cx="10332720" cy="874465"/>
        </a:xfrm>
        <a:prstGeom prst="roundRect">
          <a:avLst>
            <a:gd name="adj" fmla="val 10000"/>
          </a:avLst>
        </a:prstGeom>
        <a:solidFill>
          <a:srgbClr val="0549DA"/>
        </a:solidFill>
        <a:ln>
          <a:noFill/>
        </a:ln>
        <a:effectLst/>
      </dsp:spPr>
      <dsp:style>
        <a:lnRef idx="0">
          <a:scrgbClr r="0" g="0" b="0"/>
        </a:lnRef>
        <a:fillRef idx="1">
          <a:scrgbClr r="0" g="0" b="0"/>
        </a:fillRef>
        <a:effectRef idx="0">
          <a:scrgbClr r="0" g="0" b="0"/>
        </a:effectRef>
        <a:fontRef idx="minor"/>
      </dsp:style>
    </dsp:sp>
    <dsp:sp modelId="{EBB5F349-8D3C-4EB7-A1CE-72BC85303DB0}">
      <dsp:nvSpPr>
        <dsp:cNvPr id="0" name=""/>
        <dsp:cNvSpPr/>
      </dsp:nvSpPr>
      <dsp:spPr>
        <a:xfrm>
          <a:off x="264525" y="2383554"/>
          <a:ext cx="480956" cy="480956"/>
        </a:xfrm>
        <a:prstGeom prst="rect">
          <a:avLst/>
        </a:prstGeom>
        <a:blipFill>
          <a:blip xmlns:r="http://schemas.openxmlformats.org/officeDocument/2006/relationships" r:embed="rId5">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1B6D59-C012-497F-9EC9-6AA6F45F0AA9}">
      <dsp:nvSpPr>
        <dsp:cNvPr id="0" name=""/>
        <dsp:cNvSpPr/>
      </dsp:nvSpPr>
      <dsp:spPr>
        <a:xfrm>
          <a:off x="1010008" y="2186800"/>
          <a:ext cx="9322711" cy="874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48" tIns="92548" rIns="92548" bIns="92548" numCol="1" spcCol="1270" anchor="ctr" anchorCtr="0">
          <a:noAutofit/>
        </a:bodyPr>
        <a:lstStyle/>
        <a:p>
          <a:pPr marL="0" lvl="0" indent="0" algn="l" defTabSz="711200">
            <a:lnSpc>
              <a:spcPct val="90000"/>
            </a:lnSpc>
            <a:spcBef>
              <a:spcPct val="0"/>
            </a:spcBef>
            <a:spcAft>
              <a:spcPct val="35000"/>
            </a:spcAft>
            <a:buNone/>
          </a:pPr>
          <a:r>
            <a:rPr lang="en-US" sz="1600" kern="1200" dirty="0">
              <a:solidFill>
                <a:sysClr val="window" lastClr="FFFFFF">
                  <a:hueOff val="0"/>
                  <a:satOff val="0"/>
                  <a:lumOff val="0"/>
                  <a:alphaOff val="0"/>
                </a:sysClr>
              </a:solidFill>
              <a:latin typeface="IBM Plex Sans" panose="020B0503050203000203" pitchFamily="34" charset="0"/>
              <a:ea typeface="+mn-ea"/>
              <a:cs typeface="+mn-cs"/>
            </a:rPr>
            <a:t>JMX     </a:t>
          </a:r>
          <a:r>
            <a:rPr lang="en-US" sz="1600" kern="1200" dirty="0" err="1">
              <a:solidFill>
                <a:sysClr val="window" lastClr="FFFFFF">
                  <a:hueOff val="0"/>
                  <a:satOff val="0"/>
                  <a:lumOff val="0"/>
                  <a:alphaOff val="0"/>
                </a:sysClr>
              </a:solidFill>
              <a:latin typeface="IBM Plex Sans" panose="020B0503050203000203" pitchFamily="34" charset="0"/>
              <a:ea typeface="+mn-ea"/>
              <a:cs typeface="+mn-cs"/>
            </a:rPr>
            <a:t>KairosDB</a:t>
          </a:r>
          <a:r>
            <a:rPr lang="en-US" sz="1600" kern="1200" dirty="0">
              <a:solidFill>
                <a:sysClr val="window" lastClr="FFFFFF">
                  <a:hueOff val="0"/>
                  <a:satOff val="0"/>
                  <a:lumOff val="0"/>
                  <a:alphaOff val="0"/>
                </a:sysClr>
              </a:solidFill>
              <a:latin typeface="IBM Plex Sans" panose="020B0503050203000203" pitchFamily="34" charset="0"/>
              <a:ea typeface="+mn-ea"/>
              <a:cs typeface="+mn-cs"/>
            </a:rPr>
            <a:t>     New Relic     Prometheus     </a:t>
          </a:r>
          <a:r>
            <a:rPr lang="en-US" sz="1600" kern="1200" dirty="0" err="1">
              <a:solidFill>
                <a:sysClr val="window" lastClr="FFFFFF">
                  <a:hueOff val="0"/>
                  <a:satOff val="0"/>
                  <a:lumOff val="0"/>
                  <a:alphaOff val="0"/>
                </a:sysClr>
              </a:solidFill>
              <a:latin typeface="IBM Plex Sans" panose="020B0503050203000203" pitchFamily="34" charset="0"/>
              <a:ea typeface="+mn-ea"/>
              <a:cs typeface="+mn-cs"/>
            </a:rPr>
            <a:t>SignalFx</a:t>
          </a:r>
          <a:r>
            <a:rPr lang="en-US" sz="1600" kern="1200" dirty="0">
              <a:solidFill>
                <a:sysClr val="window" lastClr="FFFFFF">
                  <a:hueOff val="0"/>
                  <a:satOff val="0"/>
                  <a:lumOff val="0"/>
                  <a:alphaOff val="0"/>
                </a:sysClr>
              </a:solidFill>
              <a:latin typeface="IBM Plex Sans" panose="020B0503050203000203" pitchFamily="34" charset="0"/>
              <a:ea typeface="+mn-ea"/>
              <a:cs typeface="+mn-cs"/>
            </a:rPr>
            <a:t>     Simple (in-memory)     </a:t>
          </a:r>
          <a:r>
            <a:rPr lang="en-US" sz="1600" kern="1200" dirty="0" err="1">
              <a:solidFill>
                <a:sysClr val="window" lastClr="FFFFFF">
                  <a:hueOff val="0"/>
                  <a:satOff val="0"/>
                  <a:lumOff val="0"/>
                  <a:alphaOff val="0"/>
                </a:sysClr>
              </a:solidFill>
              <a:latin typeface="IBM Plex Sans" panose="020B0503050203000203" pitchFamily="34" charset="0"/>
              <a:ea typeface="+mn-ea"/>
              <a:cs typeface="+mn-cs"/>
            </a:rPr>
            <a:t>StatsD</a:t>
          </a:r>
          <a:r>
            <a:rPr lang="en-US" sz="1600" kern="1200" dirty="0">
              <a:solidFill>
                <a:sysClr val="window" lastClr="FFFFFF">
                  <a:hueOff val="0"/>
                  <a:satOff val="0"/>
                  <a:lumOff val="0"/>
                  <a:alphaOff val="0"/>
                </a:sysClr>
              </a:solidFill>
              <a:latin typeface="IBM Plex Sans" panose="020B0503050203000203" pitchFamily="34" charset="0"/>
              <a:ea typeface="+mn-ea"/>
              <a:cs typeface="+mn-cs"/>
            </a:rPr>
            <a:t>     </a:t>
          </a:r>
          <a:r>
            <a:rPr lang="en-US" sz="1600" kern="1200" dirty="0" err="1">
              <a:solidFill>
                <a:sysClr val="window" lastClr="FFFFFF">
                  <a:hueOff val="0"/>
                  <a:satOff val="0"/>
                  <a:lumOff val="0"/>
                  <a:alphaOff val="0"/>
                </a:sysClr>
              </a:solidFill>
              <a:latin typeface="IBM Plex Sans" panose="020B0503050203000203" pitchFamily="34" charset="0"/>
              <a:ea typeface="+mn-ea"/>
              <a:cs typeface="+mn-cs"/>
            </a:rPr>
            <a:t>Wavefront</a:t>
          </a:r>
          <a:endParaRPr lang="en-US" sz="1600" kern="1200" dirty="0">
            <a:solidFill>
              <a:sysClr val="window" lastClr="FFFFFF">
                <a:hueOff val="0"/>
                <a:satOff val="0"/>
                <a:lumOff val="0"/>
                <a:alphaOff val="0"/>
              </a:sysClr>
            </a:solidFill>
            <a:latin typeface="IBM Plex Sans" panose="020B0503050203000203" pitchFamily="34" charset="0"/>
            <a:ea typeface="+mn-ea"/>
            <a:cs typeface="+mn-cs"/>
          </a:endParaRPr>
        </a:p>
      </dsp:txBody>
      <dsp:txXfrm>
        <a:off x="1010008" y="2186800"/>
        <a:ext cx="9322711" cy="874465"/>
      </dsp:txXfrm>
    </dsp:sp>
    <dsp:sp modelId="{B59B6C61-158A-480F-9F77-2B86EB735AF9}">
      <dsp:nvSpPr>
        <dsp:cNvPr id="0" name=""/>
        <dsp:cNvSpPr/>
      </dsp:nvSpPr>
      <dsp:spPr>
        <a:xfrm>
          <a:off x="0" y="3279882"/>
          <a:ext cx="10332720" cy="874465"/>
        </a:xfrm>
        <a:prstGeom prst="roundRect">
          <a:avLst>
            <a:gd name="adj" fmla="val 10000"/>
          </a:avLst>
        </a:prstGeom>
        <a:solidFill>
          <a:srgbClr val="051243"/>
        </a:solidFill>
        <a:ln>
          <a:noFill/>
        </a:ln>
        <a:effectLst/>
      </dsp:spPr>
      <dsp:style>
        <a:lnRef idx="0">
          <a:scrgbClr r="0" g="0" b="0"/>
        </a:lnRef>
        <a:fillRef idx="1">
          <a:scrgbClr r="0" g="0" b="0"/>
        </a:fillRef>
        <a:effectRef idx="0">
          <a:scrgbClr r="0" g="0" b="0"/>
        </a:effectRef>
        <a:fontRef idx="minor"/>
      </dsp:style>
    </dsp:sp>
    <dsp:sp modelId="{50FFF3E9-DDEF-4DF7-A7A0-708BCB662315}">
      <dsp:nvSpPr>
        <dsp:cNvPr id="0" name=""/>
        <dsp:cNvSpPr/>
      </dsp:nvSpPr>
      <dsp:spPr>
        <a:xfrm>
          <a:off x="264525" y="3476637"/>
          <a:ext cx="480956" cy="480956"/>
        </a:xfrm>
        <a:prstGeom prst="rect">
          <a:avLst/>
        </a:prstGeom>
        <a:blipFill>
          <a:blip xmlns:r="http://schemas.openxmlformats.org/officeDocument/2006/relationships" r:embed="rId7">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96EB6E-7C30-464B-8CD7-4950D15E4522}">
      <dsp:nvSpPr>
        <dsp:cNvPr id="0" name=""/>
        <dsp:cNvSpPr/>
      </dsp:nvSpPr>
      <dsp:spPr>
        <a:xfrm>
          <a:off x="1010008" y="3279882"/>
          <a:ext cx="9322711" cy="874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48" tIns="92548" rIns="92548" bIns="92548" numCol="1" spcCol="1270" anchor="ctr" anchorCtr="0">
          <a:noAutofit/>
        </a:bodyPr>
        <a:lstStyle/>
        <a:p>
          <a:pPr marL="0" lvl="0" indent="0" algn="l" defTabSz="711200">
            <a:lnSpc>
              <a:spcPct val="90000"/>
            </a:lnSpc>
            <a:spcBef>
              <a:spcPct val="0"/>
            </a:spcBef>
            <a:spcAft>
              <a:spcPct val="35000"/>
            </a:spcAft>
            <a:buNone/>
          </a:pPr>
          <a:r>
            <a:rPr lang="en-US" sz="1600" kern="1200" dirty="0">
              <a:solidFill>
                <a:sysClr val="window" lastClr="FFFFFF">
                  <a:hueOff val="0"/>
                  <a:satOff val="0"/>
                  <a:lumOff val="0"/>
                  <a:alphaOff val="0"/>
                </a:sysClr>
              </a:solidFill>
              <a:latin typeface="IBM Plex Sans" panose="020B0503050203000203" pitchFamily="34" charset="0"/>
              <a:ea typeface="+mn-ea"/>
              <a:cs typeface="+mn-cs"/>
            </a:rPr>
            <a:t>Most registries share common features. For instance, you can disable a particular registry even if the Micrometer registry implementation is on the </a:t>
          </a:r>
          <a:r>
            <a:rPr lang="en-US" sz="1600" i="1" kern="1200" dirty="0" err="1">
              <a:solidFill>
                <a:sysClr val="window" lastClr="FFFFFF">
                  <a:hueOff val="0"/>
                  <a:satOff val="0"/>
                  <a:lumOff val="0"/>
                  <a:alphaOff val="0"/>
                </a:sysClr>
              </a:solidFill>
              <a:latin typeface="IBM Plex Sans" panose="020B0503050203000203" pitchFamily="34" charset="0"/>
              <a:ea typeface="+mn-ea"/>
              <a:cs typeface="+mn-cs"/>
            </a:rPr>
            <a:t>classpath</a:t>
          </a:r>
          <a:r>
            <a:rPr lang="en-US" sz="1600" kern="1200" dirty="0">
              <a:solidFill>
                <a:sysClr val="window" lastClr="FFFFFF">
                  <a:hueOff val="0"/>
                  <a:satOff val="0"/>
                  <a:lumOff val="0"/>
                  <a:alphaOff val="0"/>
                </a:sysClr>
              </a:solidFill>
              <a:latin typeface="IBM Plex Sans" panose="020B0503050203000203" pitchFamily="34" charset="0"/>
              <a:ea typeface="+mn-ea"/>
              <a:cs typeface="+mn-cs"/>
            </a:rPr>
            <a:t>. For example, to disable Datadog:</a:t>
          </a:r>
        </a:p>
      </dsp:txBody>
      <dsp:txXfrm>
        <a:off x="1010008" y="3279882"/>
        <a:ext cx="9322711" cy="874465"/>
      </dsp:txXfrm>
    </dsp:sp>
    <dsp:sp modelId="{2A454381-A064-42BC-89AD-41971F3AD31D}">
      <dsp:nvSpPr>
        <dsp:cNvPr id="0" name=""/>
        <dsp:cNvSpPr/>
      </dsp:nvSpPr>
      <dsp:spPr>
        <a:xfrm>
          <a:off x="0" y="4372964"/>
          <a:ext cx="10332720" cy="874465"/>
        </a:xfrm>
        <a:prstGeom prst="roundRect">
          <a:avLst>
            <a:gd name="adj" fmla="val 10000"/>
          </a:avLst>
        </a:prstGeom>
        <a:solidFill>
          <a:srgbClr val="0549DA"/>
        </a:solidFill>
        <a:ln>
          <a:noFill/>
        </a:ln>
        <a:effectLst/>
      </dsp:spPr>
      <dsp:style>
        <a:lnRef idx="0">
          <a:scrgbClr r="0" g="0" b="0"/>
        </a:lnRef>
        <a:fillRef idx="1">
          <a:scrgbClr r="0" g="0" b="0"/>
        </a:fillRef>
        <a:effectRef idx="0">
          <a:scrgbClr r="0" g="0" b="0"/>
        </a:effectRef>
        <a:fontRef idx="minor"/>
      </dsp:style>
    </dsp:sp>
    <dsp:sp modelId="{2D36987B-DB21-4D8C-B6E9-88C74F8BCD6E}">
      <dsp:nvSpPr>
        <dsp:cNvPr id="0" name=""/>
        <dsp:cNvSpPr/>
      </dsp:nvSpPr>
      <dsp:spPr>
        <a:xfrm>
          <a:off x="264525" y="4569719"/>
          <a:ext cx="480956" cy="480956"/>
        </a:xfrm>
        <a:prstGeom prst="rect">
          <a:avLst/>
        </a:prstGeom>
        <a:blipFill>
          <a:blip xmlns:r="http://schemas.openxmlformats.org/officeDocument/2006/relationships" r:embed="rId9">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A82693-1634-4D62-8419-71B64ABC7D3B}">
      <dsp:nvSpPr>
        <dsp:cNvPr id="0" name=""/>
        <dsp:cNvSpPr/>
      </dsp:nvSpPr>
      <dsp:spPr>
        <a:xfrm>
          <a:off x="1010008" y="4372964"/>
          <a:ext cx="9322711" cy="874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48" tIns="92548" rIns="92548" bIns="92548" numCol="1" spcCol="1270" anchor="ctr" anchorCtr="0">
          <a:noAutofit/>
        </a:bodyPr>
        <a:lstStyle/>
        <a:p>
          <a:pPr marL="0" lvl="0" indent="0" algn="l" defTabSz="711200">
            <a:lnSpc>
              <a:spcPct val="90000"/>
            </a:lnSpc>
            <a:spcBef>
              <a:spcPct val="0"/>
            </a:spcBef>
            <a:spcAft>
              <a:spcPct val="35000"/>
            </a:spcAft>
            <a:buNone/>
          </a:pPr>
          <a:r>
            <a:rPr lang="en-US" sz="1600" kern="1200">
              <a:solidFill>
                <a:sysClr val="window" lastClr="FFFFFF">
                  <a:hueOff val="0"/>
                  <a:satOff val="0"/>
                  <a:lumOff val="0"/>
                  <a:alphaOff val="0"/>
                </a:sysClr>
              </a:solidFill>
              <a:latin typeface="IBM Plex Sans" panose="020B0503050203000203" pitchFamily="34" charset="0"/>
              <a:ea typeface="+mn-ea"/>
              <a:cs typeface="+mn-cs"/>
            </a:rPr>
            <a:t>management.metrics.export.datadog.enabled=false</a:t>
          </a:r>
        </a:p>
      </dsp:txBody>
      <dsp:txXfrm>
        <a:off x="1010008" y="4372964"/>
        <a:ext cx="9322711" cy="874465"/>
      </dsp:txXfrm>
    </dsp:sp>
    <dsp:sp modelId="{984DDC7E-7B77-4971-AB25-2A1577832FEF}">
      <dsp:nvSpPr>
        <dsp:cNvPr id="0" name=""/>
        <dsp:cNvSpPr/>
      </dsp:nvSpPr>
      <dsp:spPr>
        <a:xfrm>
          <a:off x="0" y="5466047"/>
          <a:ext cx="10332720" cy="874465"/>
        </a:xfrm>
        <a:prstGeom prst="roundRect">
          <a:avLst>
            <a:gd name="adj" fmla="val 10000"/>
          </a:avLst>
        </a:prstGeom>
        <a:solidFill>
          <a:srgbClr val="0530AD"/>
        </a:solidFill>
        <a:ln>
          <a:noFill/>
        </a:ln>
        <a:effectLst/>
      </dsp:spPr>
      <dsp:style>
        <a:lnRef idx="0">
          <a:scrgbClr r="0" g="0" b="0"/>
        </a:lnRef>
        <a:fillRef idx="1">
          <a:scrgbClr r="0" g="0" b="0"/>
        </a:fillRef>
        <a:effectRef idx="0">
          <a:scrgbClr r="0" g="0" b="0"/>
        </a:effectRef>
        <a:fontRef idx="minor"/>
      </dsp:style>
    </dsp:sp>
    <dsp:sp modelId="{2A04DE50-4B7C-400E-841E-F1315A1106B8}">
      <dsp:nvSpPr>
        <dsp:cNvPr id="0" name=""/>
        <dsp:cNvSpPr/>
      </dsp:nvSpPr>
      <dsp:spPr>
        <a:xfrm>
          <a:off x="264525" y="5662802"/>
          <a:ext cx="480956" cy="480956"/>
        </a:xfrm>
        <a:prstGeom prst="rect">
          <a:avLst/>
        </a:prstGeom>
        <a:blipFill>
          <a:blip xmlns:r="http://schemas.openxmlformats.org/officeDocument/2006/relationships" r:embed="rId11">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274A01-2CD3-4249-AD98-5A0F597ADA77}">
      <dsp:nvSpPr>
        <dsp:cNvPr id="0" name=""/>
        <dsp:cNvSpPr/>
      </dsp:nvSpPr>
      <dsp:spPr>
        <a:xfrm>
          <a:off x="1010008" y="5466047"/>
          <a:ext cx="9322711" cy="874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48" tIns="92548" rIns="92548" bIns="92548" numCol="1" spcCol="1270" anchor="ctr" anchorCtr="0">
          <a:noAutofit/>
        </a:bodyPr>
        <a:lstStyle/>
        <a:p>
          <a:pPr marL="0" lvl="0" indent="0" algn="l" defTabSz="711200">
            <a:lnSpc>
              <a:spcPct val="90000"/>
            </a:lnSpc>
            <a:spcBef>
              <a:spcPct val="0"/>
            </a:spcBef>
            <a:spcAft>
              <a:spcPct val="35000"/>
            </a:spcAft>
            <a:buNone/>
          </a:pPr>
          <a:r>
            <a:rPr lang="en-US" sz="1600" kern="1200">
              <a:solidFill>
                <a:sysClr val="window" lastClr="FFFFFF">
                  <a:hueOff val="0"/>
                  <a:satOff val="0"/>
                  <a:lumOff val="0"/>
                  <a:alphaOff val="0"/>
                </a:sysClr>
              </a:solidFill>
              <a:latin typeface="IBM Plex Sans" panose="020B0503050203000203" pitchFamily="34" charset="0"/>
              <a:ea typeface="+mn-ea"/>
              <a:cs typeface="+mn-cs"/>
            </a:rPr>
            <a:t>Spring Boot will also add any auto-configured registries to the global static composite registry on the Metrics class unless you explicitly tell it not to:</a:t>
          </a:r>
        </a:p>
      </dsp:txBody>
      <dsp:txXfrm>
        <a:off x="1010008" y="5466047"/>
        <a:ext cx="9322711" cy="874465"/>
      </dsp:txXfrm>
    </dsp:sp>
    <dsp:sp modelId="{16FEF3B2-2E90-4FF1-BACC-84552CF2958B}">
      <dsp:nvSpPr>
        <dsp:cNvPr id="0" name=""/>
        <dsp:cNvSpPr/>
      </dsp:nvSpPr>
      <dsp:spPr>
        <a:xfrm>
          <a:off x="0" y="6559129"/>
          <a:ext cx="10332720" cy="874465"/>
        </a:xfrm>
        <a:prstGeom prst="roundRect">
          <a:avLst>
            <a:gd name="adj" fmla="val 10000"/>
          </a:avLst>
        </a:prstGeom>
        <a:solidFill>
          <a:srgbClr val="051B75"/>
        </a:solidFill>
        <a:ln>
          <a:noFill/>
        </a:ln>
        <a:effectLst/>
      </dsp:spPr>
      <dsp:style>
        <a:lnRef idx="0">
          <a:scrgbClr r="0" g="0" b="0"/>
        </a:lnRef>
        <a:fillRef idx="1">
          <a:scrgbClr r="0" g="0" b="0"/>
        </a:fillRef>
        <a:effectRef idx="0">
          <a:scrgbClr r="0" g="0" b="0"/>
        </a:effectRef>
        <a:fontRef idx="minor"/>
      </dsp:style>
    </dsp:sp>
    <dsp:sp modelId="{904C17F1-1324-4519-B266-5E7302259ECC}">
      <dsp:nvSpPr>
        <dsp:cNvPr id="0" name=""/>
        <dsp:cNvSpPr/>
      </dsp:nvSpPr>
      <dsp:spPr>
        <a:xfrm>
          <a:off x="264525" y="6755884"/>
          <a:ext cx="480956" cy="480956"/>
        </a:xfrm>
        <a:prstGeom prst="rect">
          <a:avLst/>
        </a:prstGeom>
        <a:blipFill>
          <a:blip xmlns:r="http://schemas.openxmlformats.org/officeDocument/2006/relationships" r:embed="rId13">
            <a:duotone>
              <a:schemeClr val="bg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F511CA-8835-4351-BACF-580D2308C770}">
      <dsp:nvSpPr>
        <dsp:cNvPr id="0" name=""/>
        <dsp:cNvSpPr/>
      </dsp:nvSpPr>
      <dsp:spPr>
        <a:xfrm>
          <a:off x="1010008" y="6559129"/>
          <a:ext cx="9322711" cy="874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548" tIns="92548" rIns="92548" bIns="92548" numCol="1" spcCol="1270" anchor="ctr" anchorCtr="0">
          <a:noAutofit/>
        </a:bodyPr>
        <a:lstStyle/>
        <a:p>
          <a:pPr marL="0" lvl="0" indent="0" algn="l" defTabSz="711200">
            <a:lnSpc>
              <a:spcPct val="90000"/>
            </a:lnSpc>
            <a:spcBef>
              <a:spcPct val="0"/>
            </a:spcBef>
            <a:spcAft>
              <a:spcPct val="35000"/>
            </a:spcAft>
            <a:buNone/>
          </a:pPr>
          <a:r>
            <a:rPr lang="en-US" sz="1600" kern="1200">
              <a:solidFill>
                <a:sysClr val="window" lastClr="FFFFFF">
                  <a:hueOff val="0"/>
                  <a:satOff val="0"/>
                  <a:lumOff val="0"/>
                  <a:alphaOff val="0"/>
                </a:sysClr>
              </a:solidFill>
              <a:latin typeface="IBM Plex Sans" panose="020B0503050203000203" pitchFamily="34" charset="0"/>
              <a:ea typeface="+mn-ea"/>
              <a:cs typeface="+mn-cs"/>
            </a:rPr>
            <a:t>management.metrics.use-global-registry=false</a:t>
          </a:r>
        </a:p>
      </dsp:txBody>
      <dsp:txXfrm>
        <a:off x="1010008" y="6559129"/>
        <a:ext cx="9322711" cy="8744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2/25/2020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19T07:18:11.181"/>
    </inkml:context>
    <inkml:brush xml:id="br0">
      <inkml:brushProperty name="width" value="0.05" units="cm"/>
      <inkml:brushProperty name="height" value="0.05" units="cm"/>
      <inkml:brushProperty name="ignorePressure" value="1"/>
    </inkml:brush>
  </inkml:definitions>
  <inkml:trace contextRef="#ctx0" brushRef="#br0">31 0,'-5'0,"-7"0,-2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2/25/2020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235301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7315200" y="0"/>
            <a:ext cx="7315200" cy="8229600"/>
          </a:xfrm>
          <a:prstGeom prst="rect">
            <a:avLst/>
          </a:prstGeom>
        </p:spPr>
      </p:pic>
    </p:spTree>
    <p:extLst>
      <p:ext uri="{BB962C8B-B14F-4D97-AF65-F5344CB8AC3E}">
        <p14:creationId xmlns:p14="http://schemas.microsoft.com/office/powerpoint/2010/main" val="4286188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7319356" y="0"/>
            <a:ext cx="7315200" cy="8229600"/>
          </a:xfrm>
          <a:prstGeom prst="rect">
            <a:avLst/>
          </a:prstGeom>
        </p:spPr>
      </p:pic>
    </p:spTree>
    <p:extLst>
      <p:ext uri="{BB962C8B-B14F-4D97-AF65-F5344CB8AC3E}">
        <p14:creationId xmlns:p14="http://schemas.microsoft.com/office/powerpoint/2010/main" val="142574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7315200" y="0"/>
            <a:ext cx="7315200" cy="8229600"/>
          </a:xfrm>
          <a:prstGeom prst="rect">
            <a:avLst/>
          </a:prstGeom>
        </p:spPr>
      </p:pic>
    </p:spTree>
    <p:extLst>
      <p:ext uri="{BB962C8B-B14F-4D97-AF65-F5344CB8AC3E}">
        <p14:creationId xmlns:p14="http://schemas.microsoft.com/office/powerpoint/2010/main" val="222404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2700" y="0"/>
            <a:ext cx="36703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782215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7780" y="0"/>
            <a:ext cx="36957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20000"/>
                    <a:lumOff val="8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0401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36681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10071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3563"/>
            <a:ext cx="36576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52819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1270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2700"/>
            <a:ext cx="3670300" cy="8242300"/>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62593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670300" cy="8255000"/>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0418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42041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43940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7736" y="3019405"/>
            <a:ext cx="5086288" cy="3333790"/>
          </a:xfrm>
          <a:prstGeom prst="rect">
            <a:avLst/>
          </a:prstGeom>
        </p:spPr>
      </p:pic>
    </p:spTree>
    <p:extLst>
      <p:ext uri="{BB962C8B-B14F-4D97-AF65-F5344CB8AC3E}">
        <p14:creationId xmlns:p14="http://schemas.microsoft.com/office/powerpoint/2010/main" val="1161073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800" b="0" i="0" smtClean="0">
                <a:solidFill>
                  <a:schemeClr val="tx1"/>
                </a:solidFill>
                <a:latin typeface="IBM Plex Sans" charset="0"/>
                <a:ea typeface="IBM Plex Sans" charset="0"/>
                <a:cs typeface="IBM Plex Sans" charset="0"/>
              </a:rPr>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800" b="0" i="0" smtClean="0">
                <a:solidFill>
                  <a:schemeClr val="bg2"/>
                </a:solidFill>
                <a:latin typeface="IBM Plex Sans" charset="0"/>
                <a:ea typeface="IBM Plex Sans" charset="0"/>
                <a:cs typeface="IBM Plex Sans" charset="0"/>
              </a:rPr>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31" name="Group 30"/>
          <p:cNvGrpSpPr/>
          <p:nvPr userDrawn="1"/>
        </p:nvGrpSpPr>
        <p:grpSpPr>
          <a:xfrm>
            <a:off x="914400" y="7899655"/>
            <a:ext cx="2713350" cy="220571"/>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2.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812" r:id="rId5"/>
    <p:sldLayoutId id="2147483681" r:id="rId6"/>
    <p:sldLayoutId id="2147483684" r:id="rId7"/>
    <p:sldLayoutId id="2147483767" r:id="rId8"/>
    <p:sldLayoutId id="2147483731" r:id="rId9"/>
    <p:sldLayoutId id="2147483757" r:id="rId10"/>
    <p:sldLayoutId id="2147483768" r:id="rId11"/>
    <p:sldLayoutId id="2147483758" r:id="rId12"/>
    <p:sldLayoutId id="2147483669" r:id="rId13"/>
    <p:sldLayoutId id="2147483769" r:id="rId14"/>
    <p:sldLayoutId id="2147483773" r:id="rId15"/>
    <p:sldLayoutId id="2147483771" r:id="rId16"/>
    <p:sldLayoutId id="2147483772" r:id="rId17"/>
    <p:sldLayoutId id="2147483802" r:id="rId18"/>
    <p:sldLayoutId id="2147483808" r:id="rId19"/>
    <p:sldLayoutId id="2147483809" r:id="rId20"/>
    <p:sldLayoutId id="2147483774" r:id="rId21"/>
    <p:sldLayoutId id="2147483730" r:id="rId22"/>
    <p:sldLayoutId id="2147483770" r:id="rId23"/>
    <p:sldLayoutId id="2147483752" r:id="rId24"/>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99" r:id="rId14"/>
    <p:sldLayoutId id="2147483800" r:id="rId15"/>
    <p:sldLayoutId id="2147483801" r:id="rId16"/>
    <p:sldLayoutId id="2147483803" r:id="rId17"/>
    <p:sldLayoutId id="2147483804" r:id="rId18"/>
    <p:sldLayoutId id="2147483805" r:id="rId19"/>
    <p:sldLayoutId id="2147483806" r:id="rId20"/>
    <p:sldLayoutId id="2147483807" r:id="rId21"/>
    <p:sldLayoutId id="2147483810" r:id="rId22"/>
    <p:sldLayoutId id="2147483811" r:id="rId23"/>
    <p:sldLayoutId id="2147483760" r:id="rId24"/>
    <p:sldLayoutId id="2147483687" r:id="rId25"/>
    <p:sldLayoutId id="2147483685" r:id="rId26"/>
    <p:sldLayoutId id="2147483783" r:id="rId27"/>
    <p:sldLayoutId id="2147483784" r:id="rId28"/>
    <p:sldLayoutId id="2147483785" r:id="rId29"/>
    <p:sldLayoutId id="2147483792" r:id="rId30"/>
    <p:sldLayoutId id="2147483798" r:id="rId31"/>
    <p:sldLayoutId id="2147483793" r:id="rId32"/>
    <p:sldLayoutId id="2147483794" r:id="rId3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7.xml"/><Relationship Id="rId4" Type="http://schemas.openxmlformats.org/officeDocument/2006/relationships/hyperlink" Target="https://docs.spring.io/spring-boot/docs/current/reference/html/production-ready-features.html#production-ready-process-monitoring"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2011680"/>
            <a:ext cx="14630400" cy="6217920"/>
          </a:xfrm>
        </p:spPr>
      </p:pic>
      <p:sp>
        <p:nvSpPr>
          <p:cNvPr id="3" name="Title 2"/>
          <p:cNvSpPr>
            <a:spLocks noGrp="1"/>
          </p:cNvSpPr>
          <p:nvPr>
            <p:ph type="title"/>
          </p:nvPr>
        </p:nvSpPr>
        <p:spPr>
          <a:xfrm>
            <a:off x="4114800" y="411480"/>
            <a:ext cx="10058400" cy="3383280"/>
          </a:xfrm>
        </p:spPr>
        <p:txBody>
          <a:bodyPr/>
          <a:lstStyle/>
          <a:p>
            <a:r>
              <a:rPr lang="en-US" dirty="0">
                <a:latin typeface="IBM Plex Sans" charset="0"/>
                <a:ea typeface="IBM Plex Sans" charset="0"/>
                <a:cs typeface="IBM Plex Sans" charset="0"/>
              </a:rPr>
              <a:t>Microservices Patterns</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Observability by Design</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Audience: Developers</a:t>
            </a:r>
          </a:p>
        </p:txBody>
      </p:sp>
      <p:cxnSp>
        <p:nvCxnSpPr>
          <p:cNvPr id="5" name="Straight Connector 4"/>
          <p:cNvCxnSpPr/>
          <p:nvPr/>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8FB64F-A397-47B9-8175-A8062522DE9D}"/>
              </a:ext>
            </a:extLst>
          </p:cNvPr>
          <p:cNvSpPr>
            <a:spLocks noGrp="1"/>
          </p:cNvSpPr>
          <p:nvPr>
            <p:ph type="body" sz="quarter" idx="11"/>
          </p:nvPr>
        </p:nvSpPr>
        <p:spPr/>
        <p:txBody>
          <a:bodyPr/>
          <a:lstStyle/>
          <a:p>
            <a:r>
              <a:rPr lang="en-IN" dirty="0"/>
              <a:t>Observability by Design</a:t>
            </a:r>
          </a:p>
        </p:txBody>
      </p:sp>
      <p:sp>
        <p:nvSpPr>
          <p:cNvPr id="5" name="Title 4">
            <a:extLst>
              <a:ext uri="{FF2B5EF4-FFF2-40B4-BE49-F238E27FC236}">
                <a16:creationId xmlns:a16="http://schemas.microsoft.com/office/drawing/2014/main" id="{2145E029-18D4-405A-8A9F-3CA3CB849F0F}"/>
              </a:ext>
            </a:extLst>
          </p:cNvPr>
          <p:cNvSpPr>
            <a:spLocks noGrp="1"/>
          </p:cNvSpPr>
          <p:nvPr>
            <p:ph type="title"/>
          </p:nvPr>
        </p:nvSpPr>
        <p:spPr/>
        <p:txBody>
          <a:bodyPr/>
          <a:lstStyle/>
          <a:p>
            <a:r>
              <a:rPr lang="en-IN" dirty="0"/>
              <a:t>Spring Boot Actuator: Endpoints</a:t>
            </a:r>
          </a:p>
        </p:txBody>
      </p:sp>
      <p:grpSp>
        <p:nvGrpSpPr>
          <p:cNvPr id="13" name="Group 12">
            <a:extLst>
              <a:ext uri="{FF2B5EF4-FFF2-40B4-BE49-F238E27FC236}">
                <a16:creationId xmlns:a16="http://schemas.microsoft.com/office/drawing/2014/main" id="{FF3764F6-E6EA-4E69-8D1B-82960E94306B}"/>
              </a:ext>
            </a:extLst>
          </p:cNvPr>
          <p:cNvGrpSpPr/>
          <p:nvPr/>
        </p:nvGrpSpPr>
        <p:grpSpPr>
          <a:xfrm>
            <a:off x="2560320" y="2247010"/>
            <a:ext cx="9966960" cy="5614430"/>
            <a:chOff x="6400800" y="2895600"/>
            <a:chExt cx="3848100" cy="2854400"/>
          </a:xfrm>
        </p:grpSpPr>
        <p:sp>
          <p:nvSpPr>
            <p:cNvPr id="14" name="Rectangle 13">
              <a:extLst>
                <a:ext uri="{FF2B5EF4-FFF2-40B4-BE49-F238E27FC236}">
                  <a16:creationId xmlns:a16="http://schemas.microsoft.com/office/drawing/2014/main" id="{FE7ED21E-B4DA-498C-9598-87FAFDA511BA}"/>
                </a:ext>
              </a:extLst>
            </p:cNvPr>
            <p:cNvSpPr/>
            <p:nvPr/>
          </p:nvSpPr>
          <p:spPr>
            <a:xfrm rot="2868775">
              <a:off x="6992606" y="3866818"/>
              <a:ext cx="2748547" cy="869053"/>
            </a:xfrm>
            <a:prstGeom prst="rect">
              <a:avLst/>
            </a:prstGeom>
            <a:solidFill>
              <a:srgbClr val="FFC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F7C8509D-C34C-4F9A-944A-2D4D002C2216}"/>
                </a:ext>
              </a:extLst>
            </p:cNvPr>
            <p:cNvSpPr/>
            <p:nvPr/>
          </p:nvSpPr>
          <p:spPr>
            <a:xfrm>
              <a:off x="6400800" y="2895600"/>
              <a:ext cx="1600200" cy="2244800"/>
            </a:xfrm>
            <a:prstGeom prst="rect">
              <a:avLst/>
            </a:prstGeom>
            <a:gradFill rotWithShape="1">
              <a:gsLst>
                <a:gs pos="0">
                  <a:sysClr val="window" lastClr="FFFFFF">
                    <a:lumMod val="75000"/>
                  </a:sysClr>
                </a:gs>
                <a:gs pos="100000">
                  <a:sysClr val="window" lastClr="FFFFFF"/>
                </a:gs>
              </a:gsLst>
              <a:lin ang="16200000" scaled="0"/>
            </a:gra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326A737C-9C70-4FF6-8D3C-883D1579D31B}"/>
                </a:ext>
              </a:extLst>
            </p:cNvPr>
            <p:cNvSpPr/>
            <p:nvPr/>
          </p:nvSpPr>
          <p:spPr>
            <a:xfrm>
              <a:off x="8648700" y="3505200"/>
              <a:ext cx="1600200" cy="2244800"/>
            </a:xfrm>
            <a:prstGeom prst="rect">
              <a:avLst/>
            </a:prstGeom>
            <a:gradFill rotWithShape="1">
              <a:gsLst>
                <a:gs pos="0">
                  <a:sysClr val="window" lastClr="FFFFFF">
                    <a:lumMod val="75000"/>
                  </a:sysClr>
                </a:gs>
                <a:gs pos="100000">
                  <a:sysClr val="window" lastClr="FFFFFF"/>
                </a:gs>
              </a:gsLst>
              <a:lin ang="16200000" scaled="0"/>
            </a:gra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B21CBC95-2220-4D3C-A543-40BC8B077F38}"/>
                </a:ext>
              </a:extLst>
            </p:cNvPr>
            <p:cNvSpPr txBox="1"/>
            <p:nvPr/>
          </p:nvSpPr>
          <p:spPr>
            <a:xfrm>
              <a:off x="6400800" y="3074690"/>
              <a:ext cx="1600200" cy="1768166"/>
            </a:xfrm>
            <a:prstGeom prst="rect">
              <a:avLst/>
            </a:prstGeom>
            <a:noFill/>
          </p:spPr>
          <p:txBody>
            <a:bodyPr wrap="square" rtlCol="0">
              <a:spAutoFit/>
            </a:bodyPr>
            <a:lstStyle/>
            <a:p>
              <a:pPr lvl="0" defTabSz="914400"/>
              <a:r>
                <a:rPr lang="en-US" sz="2000" kern="0" dirty="0">
                  <a:solidFill>
                    <a:srgbClr val="000000"/>
                  </a:solidFill>
                  <a:latin typeface="IBM Plex Sans" panose="020B0503050203000203" pitchFamily="34" charset="0"/>
                  <a:cs typeface="Arial"/>
                </a:rPr>
                <a:t>Actuator endpoints let you monitor and interact with your application. </a:t>
              </a:r>
              <a:br>
                <a:rPr lang="en-US" sz="2000" kern="0" dirty="0">
                  <a:solidFill>
                    <a:srgbClr val="000000"/>
                  </a:solidFill>
                  <a:latin typeface="IBM Plex Sans" panose="020B0503050203000203" pitchFamily="34" charset="0"/>
                  <a:cs typeface="Arial"/>
                </a:rPr>
              </a:br>
              <a:br>
                <a:rPr lang="en-US" sz="2000" kern="0" dirty="0">
                  <a:solidFill>
                    <a:srgbClr val="000000"/>
                  </a:solidFill>
                  <a:latin typeface="IBM Plex Sans" panose="020B0503050203000203" pitchFamily="34" charset="0"/>
                  <a:cs typeface="Arial"/>
                </a:rPr>
              </a:br>
              <a:r>
                <a:rPr lang="en-US" sz="2000" kern="0" dirty="0">
                  <a:solidFill>
                    <a:srgbClr val="000000"/>
                  </a:solidFill>
                  <a:latin typeface="IBM Plex Sans" panose="020B0503050203000203" pitchFamily="34" charset="0"/>
                  <a:cs typeface="Arial"/>
                </a:rPr>
                <a:t>Spring Boot includes a number of built-in endpoints and lets you add your own. </a:t>
              </a:r>
              <a:br>
                <a:rPr lang="en-US" sz="2000" kern="0" dirty="0">
                  <a:solidFill>
                    <a:srgbClr val="000000"/>
                  </a:solidFill>
                  <a:latin typeface="IBM Plex Sans" panose="020B0503050203000203" pitchFamily="34" charset="0"/>
                  <a:cs typeface="Arial"/>
                </a:rPr>
              </a:br>
              <a:br>
                <a:rPr lang="en-US" sz="2000" kern="0" dirty="0">
                  <a:solidFill>
                    <a:srgbClr val="000000"/>
                  </a:solidFill>
                  <a:latin typeface="IBM Plex Sans" panose="020B0503050203000203" pitchFamily="34" charset="0"/>
                  <a:cs typeface="Arial"/>
                </a:rPr>
              </a:br>
              <a:r>
                <a:rPr lang="en-US" sz="2000" kern="0" dirty="0">
                  <a:solidFill>
                    <a:srgbClr val="000000"/>
                  </a:solidFill>
                  <a:latin typeface="IBM Plex Sans" panose="020B0503050203000203" pitchFamily="34" charset="0"/>
                  <a:cs typeface="Arial"/>
                </a:rPr>
                <a:t>For example, the health endpoint provides basic application health information.</a:t>
              </a:r>
            </a:p>
          </p:txBody>
        </p:sp>
      </p:grpSp>
      <p:sp>
        <p:nvSpPr>
          <p:cNvPr id="18" name="Rectangle 17">
            <a:extLst>
              <a:ext uri="{FF2B5EF4-FFF2-40B4-BE49-F238E27FC236}">
                <a16:creationId xmlns:a16="http://schemas.microsoft.com/office/drawing/2014/main" id="{B1DF8BFC-C3B9-4041-926D-D1CD86DF02C7}"/>
              </a:ext>
            </a:extLst>
          </p:cNvPr>
          <p:cNvSpPr/>
          <p:nvPr/>
        </p:nvSpPr>
        <p:spPr>
          <a:xfrm>
            <a:off x="8382604" y="3429000"/>
            <a:ext cx="4144676" cy="4524315"/>
          </a:xfrm>
          <a:prstGeom prst="rect">
            <a:avLst/>
          </a:prstGeom>
        </p:spPr>
        <p:txBody>
          <a:bodyPr wrap="square">
            <a:spAutoFit/>
          </a:bodyPr>
          <a:lstStyle/>
          <a:p>
            <a:pPr lvl="0"/>
            <a:r>
              <a:rPr lang="en-US" sz="1800" dirty="0">
                <a:latin typeface="IBM Plex Sans" panose="020B0503050203000203" pitchFamily="34" charset="0"/>
              </a:rPr>
              <a:t>Each individual endpoint can be enabled or disabled. This controls whether or not the endpoint is created and its bean exists in the application context. </a:t>
            </a:r>
            <a:br>
              <a:rPr lang="en-US" sz="1800" dirty="0">
                <a:latin typeface="IBM Plex Sans" panose="020B0503050203000203" pitchFamily="34" charset="0"/>
              </a:rPr>
            </a:br>
            <a:br>
              <a:rPr lang="en-US" sz="1800" dirty="0">
                <a:latin typeface="IBM Plex Sans" panose="020B0503050203000203" pitchFamily="34" charset="0"/>
              </a:rPr>
            </a:br>
            <a:r>
              <a:rPr lang="en-US" sz="1800" dirty="0">
                <a:latin typeface="IBM Plex Sans" panose="020B0503050203000203" pitchFamily="34" charset="0"/>
              </a:rPr>
              <a:t>To be remotely accessible, an endpoint also has to be exposed via JMX or HTTP. </a:t>
            </a:r>
            <a:br>
              <a:rPr lang="en-US" sz="1800" dirty="0">
                <a:latin typeface="IBM Plex Sans" panose="020B0503050203000203" pitchFamily="34" charset="0"/>
              </a:rPr>
            </a:br>
            <a:br>
              <a:rPr lang="en-US" sz="1800" dirty="0">
                <a:latin typeface="IBM Plex Sans" panose="020B0503050203000203" pitchFamily="34" charset="0"/>
              </a:rPr>
            </a:br>
            <a:r>
              <a:rPr lang="en-US" sz="1800" dirty="0">
                <a:latin typeface="IBM Plex Sans" panose="020B0503050203000203" pitchFamily="34" charset="0"/>
              </a:rPr>
              <a:t>Most applications choose HTTP, where the ID of the endpoint along with a prefix of </a:t>
            </a:r>
            <a:r>
              <a:rPr lang="en-US" sz="1800" i="1" dirty="0">
                <a:latin typeface="IBM Plex Sans" panose="020B0503050203000203" pitchFamily="34" charset="0"/>
              </a:rPr>
              <a:t>/actuator</a:t>
            </a:r>
            <a:r>
              <a:rPr lang="en-US" sz="1800" dirty="0">
                <a:latin typeface="IBM Plex Sans" panose="020B0503050203000203" pitchFamily="34" charset="0"/>
              </a:rPr>
              <a:t> is mapped to a URL. For example, by default, the health endpoint is mapped to </a:t>
            </a:r>
            <a:r>
              <a:rPr lang="en-US" sz="1800" i="1" dirty="0">
                <a:latin typeface="IBM Plex Sans" panose="020B0503050203000203" pitchFamily="34" charset="0"/>
              </a:rPr>
              <a:t>/actuator/health</a:t>
            </a:r>
            <a:r>
              <a:rPr lang="en-US" sz="1800" dirty="0">
                <a:latin typeface="IBM Plex Sans" panose="020B0503050203000203" pitchFamily="34" charset="0"/>
              </a:rPr>
              <a:t>.</a:t>
            </a:r>
          </a:p>
        </p:txBody>
      </p:sp>
      <p:sp>
        <p:nvSpPr>
          <p:cNvPr id="19" name="Rectangle 18">
            <a:extLst>
              <a:ext uri="{FF2B5EF4-FFF2-40B4-BE49-F238E27FC236}">
                <a16:creationId xmlns:a16="http://schemas.microsoft.com/office/drawing/2014/main" id="{8BBD68BD-914E-4F8C-9362-4B614A53C0D7}"/>
              </a:ext>
            </a:extLst>
          </p:cNvPr>
          <p:cNvSpPr/>
          <p:nvPr/>
        </p:nvSpPr>
        <p:spPr>
          <a:xfrm>
            <a:off x="8823960" y="365760"/>
            <a:ext cx="4709160" cy="10058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IN" sz="2000" dirty="0">
                <a:latin typeface="IBM Plex Sans" panose="020B0503050000000000" pitchFamily="34" charset="0"/>
              </a:rPr>
              <a:t>To SME: Slide 10 and 11 have same content. Do we have different content or can we remove the repeated slide?</a:t>
            </a:r>
          </a:p>
        </p:txBody>
      </p:sp>
    </p:spTree>
    <p:extLst>
      <p:ext uri="{BB962C8B-B14F-4D97-AF65-F5344CB8AC3E}">
        <p14:creationId xmlns:p14="http://schemas.microsoft.com/office/powerpoint/2010/main" val="2686600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45E029-18D4-405A-8A9F-3CA3CB849F0F}"/>
              </a:ext>
            </a:extLst>
          </p:cNvPr>
          <p:cNvSpPr>
            <a:spLocks noGrp="1"/>
          </p:cNvSpPr>
          <p:nvPr>
            <p:ph type="title"/>
          </p:nvPr>
        </p:nvSpPr>
        <p:spPr>
          <a:xfrm>
            <a:off x="457200" y="685800"/>
            <a:ext cx="6583680" cy="1143000"/>
          </a:xfrm>
        </p:spPr>
        <p:txBody>
          <a:bodyPr/>
          <a:lstStyle/>
          <a:p>
            <a:r>
              <a:rPr lang="en-IN" dirty="0"/>
              <a:t>Spring Boot Actuator: Endpoints (continued)</a:t>
            </a:r>
          </a:p>
        </p:txBody>
      </p:sp>
      <p:sp>
        <p:nvSpPr>
          <p:cNvPr id="2" name="Text Placeholder 1">
            <a:extLst>
              <a:ext uri="{FF2B5EF4-FFF2-40B4-BE49-F238E27FC236}">
                <a16:creationId xmlns:a16="http://schemas.microsoft.com/office/drawing/2014/main" id="{A18FB64F-A397-47B9-8175-A8062522DE9D}"/>
              </a:ext>
            </a:extLst>
          </p:cNvPr>
          <p:cNvSpPr>
            <a:spLocks noGrp="1"/>
          </p:cNvSpPr>
          <p:nvPr>
            <p:ph type="body" sz="quarter" idx="11"/>
          </p:nvPr>
        </p:nvSpPr>
        <p:spPr/>
        <p:txBody>
          <a:bodyPr/>
          <a:lstStyle/>
          <a:p>
            <a:r>
              <a:rPr lang="en-IN" dirty="0"/>
              <a:t>Observability by Design</a:t>
            </a:r>
          </a:p>
        </p:txBody>
      </p:sp>
      <p:sp>
        <p:nvSpPr>
          <p:cNvPr id="6" name="Content Placeholder 5">
            <a:extLst>
              <a:ext uri="{FF2B5EF4-FFF2-40B4-BE49-F238E27FC236}">
                <a16:creationId xmlns:a16="http://schemas.microsoft.com/office/drawing/2014/main" id="{77319787-6D18-4FA0-A381-94D93D287304}"/>
              </a:ext>
            </a:extLst>
          </p:cNvPr>
          <p:cNvSpPr>
            <a:spLocks noGrp="1"/>
          </p:cNvSpPr>
          <p:nvPr>
            <p:ph idx="1"/>
          </p:nvPr>
        </p:nvSpPr>
        <p:spPr/>
        <p:txBody>
          <a:bodyPr/>
          <a:lstStyle/>
          <a:p>
            <a:r>
              <a:rPr lang="en-US" sz="2400" dirty="0"/>
              <a:t>Actuator endpoints lets you to monitor and interact with your application. </a:t>
            </a:r>
            <a:br>
              <a:rPr lang="en-US" sz="2400" dirty="0"/>
            </a:br>
            <a:br>
              <a:rPr lang="en-US" sz="2400" dirty="0"/>
            </a:br>
            <a:r>
              <a:rPr lang="en-US" sz="2400" dirty="0"/>
              <a:t>Spring Boot includes a number of built-in endpoints and lets you add your own. </a:t>
            </a:r>
            <a:br>
              <a:rPr lang="en-US" sz="2400" dirty="0"/>
            </a:br>
            <a:br>
              <a:rPr lang="en-US" sz="2400" dirty="0"/>
            </a:br>
            <a:r>
              <a:rPr lang="en-US" sz="2400" dirty="0"/>
              <a:t>For example, the health endpoint provides basic application health information.</a:t>
            </a:r>
          </a:p>
          <a:p>
            <a:endParaRPr lang="en-IN" sz="2400" dirty="0"/>
          </a:p>
        </p:txBody>
      </p:sp>
      <p:sp>
        <p:nvSpPr>
          <p:cNvPr id="7" name="Content Placeholder 6">
            <a:extLst>
              <a:ext uri="{FF2B5EF4-FFF2-40B4-BE49-F238E27FC236}">
                <a16:creationId xmlns:a16="http://schemas.microsoft.com/office/drawing/2014/main" id="{C1FCE8C2-E456-4ED0-AC28-4C205B391F5E}"/>
              </a:ext>
            </a:extLst>
          </p:cNvPr>
          <p:cNvSpPr>
            <a:spLocks noGrp="1"/>
          </p:cNvSpPr>
          <p:nvPr>
            <p:ph idx="13"/>
          </p:nvPr>
        </p:nvSpPr>
        <p:spPr>
          <a:xfrm>
            <a:off x="7589520" y="1737360"/>
            <a:ext cx="6583680" cy="5577840"/>
          </a:xfrm>
        </p:spPr>
        <p:txBody>
          <a:bodyPr/>
          <a:lstStyle/>
          <a:p>
            <a:r>
              <a:rPr lang="en-US" sz="2400" dirty="0"/>
              <a:t>Each individual endpoint can be enabled or disabled. This controls whether or not the endpoint is created and its bean exists in the application context. </a:t>
            </a:r>
            <a:br>
              <a:rPr lang="en-US" sz="2400" dirty="0"/>
            </a:br>
            <a:br>
              <a:rPr lang="en-US" sz="2400" dirty="0"/>
            </a:br>
            <a:r>
              <a:rPr lang="en-US" sz="2400" dirty="0"/>
              <a:t>To be remotely accessible an endpoint also has to be exposed via JMX or HTTP. Most applications choose HTTP, where the ID of the endpoint along with a prefix of /actuator is mapped to a URL. </a:t>
            </a:r>
            <a:br>
              <a:rPr lang="en-US" sz="2400" dirty="0"/>
            </a:br>
            <a:br>
              <a:rPr lang="en-US" sz="2400" dirty="0"/>
            </a:br>
            <a:r>
              <a:rPr lang="en-US" sz="2400" dirty="0"/>
              <a:t>For example, by default, the health endpoint is mapped to /actuator/health.</a:t>
            </a:r>
          </a:p>
        </p:txBody>
      </p:sp>
    </p:spTree>
    <p:extLst>
      <p:ext uri="{BB962C8B-B14F-4D97-AF65-F5344CB8AC3E}">
        <p14:creationId xmlns:p14="http://schemas.microsoft.com/office/powerpoint/2010/main" val="4008113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9D1FEF-2397-4031-B51C-158B641A4CAF}"/>
              </a:ext>
            </a:extLst>
          </p:cNvPr>
          <p:cNvSpPr>
            <a:spLocks noGrp="1"/>
          </p:cNvSpPr>
          <p:nvPr>
            <p:ph type="body" sz="quarter" idx="11"/>
          </p:nvPr>
        </p:nvSpPr>
        <p:spPr/>
        <p:txBody>
          <a:bodyPr/>
          <a:lstStyle/>
          <a:p>
            <a:r>
              <a:rPr lang="en-IN" dirty="0"/>
              <a:t>Observability by Design</a:t>
            </a:r>
          </a:p>
        </p:txBody>
      </p:sp>
      <p:sp>
        <p:nvSpPr>
          <p:cNvPr id="5" name="Title 4">
            <a:extLst>
              <a:ext uri="{FF2B5EF4-FFF2-40B4-BE49-F238E27FC236}">
                <a16:creationId xmlns:a16="http://schemas.microsoft.com/office/drawing/2014/main" id="{82BAC004-C639-4301-88E5-F7A92FD30458}"/>
              </a:ext>
            </a:extLst>
          </p:cNvPr>
          <p:cNvSpPr>
            <a:spLocks noGrp="1"/>
          </p:cNvSpPr>
          <p:nvPr>
            <p:ph type="title"/>
          </p:nvPr>
        </p:nvSpPr>
        <p:spPr/>
        <p:txBody>
          <a:bodyPr/>
          <a:lstStyle/>
          <a:p>
            <a:r>
              <a:rPr lang="en-IN" dirty="0"/>
              <a:t>Spring Boot Actuator: Endpoints (continued)</a:t>
            </a:r>
          </a:p>
        </p:txBody>
      </p:sp>
      <p:graphicFrame>
        <p:nvGraphicFramePr>
          <p:cNvPr id="6" name="Table 6">
            <a:extLst>
              <a:ext uri="{FF2B5EF4-FFF2-40B4-BE49-F238E27FC236}">
                <a16:creationId xmlns:a16="http://schemas.microsoft.com/office/drawing/2014/main" id="{B0E16B28-FCB1-4BAA-B246-5449D84B64FE}"/>
              </a:ext>
            </a:extLst>
          </p:cNvPr>
          <p:cNvGraphicFramePr>
            <a:graphicFrameLocks noGrp="1"/>
          </p:cNvGraphicFramePr>
          <p:nvPr>
            <p:extLst>
              <p:ext uri="{D42A27DB-BD31-4B8C-83A1-F6EECF244321}">
                <p14:modId xmlns:p14="http://schemas.microsoft.com/office/powerpoint/2010/main" val="2593205267"/>
              </p:ext>
            </p:extLst>
          </p:nvPr>
        </p:nvGraphicFramePr>
        <p:xfrm>
          <a:off x="457200" y="2240280"/>
          <a:ext cx="13716000" cy="5303523"/>
        </p:xfrm>
        <a:graphic>
          <a:graphicData uri="http://schemas.openxmlformats.org/drawingml/2006/table">
            <a:tbl>
              <a:tblPr firstRow="1" bandRow="1">
                <a:tableStyleId>{5C22544A-7EE6-4342-B048-85BDC9FD1C3A}</a:tableStyleId>
              </a:tblPr>
              <a:tblGrid>
                <a:gridCol w="2511380">
                  <a:extLst>
                    <a:ext uri="{9D8B030D-6E8A-4147-A177-3AD203B41FA5}">
                      <a16:colId xmlns:a16="http://schemas.microsoft.com/office/drawing/2014/main" val="3195148471"/>
                    </a:ext>
                  </a:extLst>
                </a:gridCol>
                <a:gridCol w="11204620">
                  <a:extLst>
                    <a:ext uri="{9D8B030D-6E8A-4147-A177-3AD203B41FA5}">
                      <a16:colId xmlns:a16="http://schemas.microsoft.com/office/drawing/2014/main" val="1461002247"/>
                    </a:ext>
                  </a:extLst>
                </a:gridCol>
              </a:tblGrid>
              <a:tr h="488971">
                <a:tc>
                  <a:txBody>
                    <a:bodyPr/>
                    <a:lstStyle/>
                    <a:p>
                      <a:pPr algn="ctr"/>
                      <a:r>
                        <a:rPr lang="en-IN" dirty="0">
                          <a:solidFill>
                            <a:schemeClr val="bg2"/>
                          </a:solidFill>
                          <a:latin typeface="IBM Plex Sans" panose="020B0503050203000203" pitchFamily="34" charset="0"/>
                        </a:rPr>
                        <a:t>ID</a:t>
                      </a:r>
                    </a:p>
                  </a:txBody>
                  <a:tcPr>
                    <a:solidFill>
                      <a:srgbClr val="0530AD"/>
                    </a:solidFill>
                  </a:tcPr>
                </a:tc>
                <a:tc>
                  <a:txBody>
                    <a:bodyPr/>
                    <a:lstStyle/>
                    <a:p>
                      <a:pPr algn="ctr"/>
                      <a:r>
                        <a:rPr lang="en-IN" dirty="0">
                          <a:solidFill>
                            <a:schemeClr val="bg2"/>
                          </a:solidFill>
                          <a:latin typeface="IBM Plex Sans" panose="020B0503050203000203" pitchFamily="34" charset="0"/>
                        </a:rPr>
                        <a:t>Description</a:t>
                      </a:r>
                    </a:p>
                  </a:txBody>
                  <a:tcPr>
                    <a:solidFill>
                      <a:srgbClr val="0530AD"/>
                    </a:solidFill>
                  </a:tcPr>
                </a:tc>
                <a:extLst>
                  <a:ext uri="{0D108BD9-81ED-4DB2-BD59-A6C34878D82A}">
                    <a16:rowId xmlns:a16="http://schemas.microsoft.com/office/drawing/2014/main" val="3078018591"/>
                  </a:ext>
                </a:extLst>
              </a:tr>
              <a:tr h="431098">
                <a:tc>
                  <a:txBody>
                    <a:bodyPr/>
                    <a:lstStyle/>
                    <a:p>
                      <a:pPr algn="just"/>
                      <a:r>
                        <a:rPr lang="en-AU" sz="1800" b="1" dirty="0" err="1">
                          <a:latin typeface="IBM Plex Sans" panose="020B0503050203000203" pitchFamily="34" charset="0"/>
                        </a:rPr>
                        <a:t>auditevents</a:t>
                      </a:r>
                      <a:endParaRPr lang="en-AU" sz="1800" b="1" dirty="0">
                        <a:latin typeface="IBM Plex Sans" panose="020B0503050203000203" pitchFamily="34" charset="0"/>
                      </a:endParaRPr>
                    </a:p>
                  </a:txBody>
                  <a:tcPr marL="38792" marR="38792" marT="19396" marB="19396" anchor="ctr"/>
                </a:tc>
                <a:tc>
                  <a:txBody>
                    <a:bodyPr/>
                    <a:lstStyle/>
                    <a:p>
                      <a:r>
                        <a:rPr lang="en-AU" sz="1800" dirty="0">
                          <a:latin typeface="IBM Plex Sans" panose="020B0503050203000203" pitchFamily="34" charset="0"/>
                        </a:rPr>
                        <a:t>Exposes audit events information for the current application and requires an </a:t>
                      </a:r>
                      <a:r>
                        <a:rPr lang="en-AU" sz="1800" i="1" dirty="0" err="1">
                          <a:latin typeface="IBM Plex Sans" panose="020B0503050203000203" pitchFamily="34" charset="0"/>
                        </a:rPr>
                        <a:t>AuditEventRepository</a:t>
                      </a:r>
                      <a:r>
                        <a:rPr lang="en-AU" sz="1800" dirty="0">
                          <a:latin typeface="IBM Plex Sans" panose="020B0503050203000203" pitchFamily="34" charset="0"/>
                        </a:rPr>
                        <a:t> bean</a:t>
                      </a:r>
                    </a:p>
                  </a:txBody>
                  <a:tcPr marL="38792" marR="38792" marT="19396" marB="19396" anchor="ctr"/>
                </a:tc>
                <a:extLst>
                  <a:ext uri="{0D108BD9-81ED-4DB2-BD59-A6C34878D82A}">
                    <a16:rowId xmlns:a16="http://schemas.microsoft.com/office/drawing/2014/main" val="2927062419"/>
                  </a:ext>
                </a:extLst>
              </a:tr>
              <a:tr h="431098">
                <a:tc>
                  <a:txBody>
                    <a:bodyPr/>
                    <a:lstStyle/>
                    <a:p>
                      <a:pPr algn="just"/>
                      <a:r>
                        <a:rPr lang="en-AU" sz="1800" b="1" dirty="0">
                          <a:latin typeface="IBM Plex Sans" panose="020B0503050203000203" pitchFamily="34" charset="0"/>
                        </a:rPr>
                        <a:t>beans</a:t>
                      </a:r>
                    </a:p>
                  </a:txBody>
                  <a:tcPr marL="38792" marR="38792" marT="19396" marB="19396" anchor="ctr"/>
                </a:tc>
                <a:tc>
                  <a:txBody>
                    <a:bodyPr/>
                    <a:lstStyle/>
                    <a:p>
                      <a:r>
                        <a:rPr lang="en-US" sz="1800" dirty="0">
                          <a:latin typeface="IBM Plex Sans" panose="020B0503050203000203" pitchFamily="34" charset="0"/>
                        </a:rPr>
                        <a:t>Displays a complete list of all the Spring beans in your application</a:t>
                      </a:r>
                    </a:p>
                  </a:txBody>
                  <a:tcPr marL="38792" marR="38792" marT="19396" marB="19396" anchor="ctr"/>
                </a:tc>
                <a:extLst>
                  <a:ext uri="{0D108BD9-81ED-4DB2-BD59-A6C34878D82A}">
                    <a16:rowId xmlns:a16="http://schemas.microsoft.com/office/drawing/2014/main" val="3114451700"/>
                  </a:ext>
                </a:extLst>
              </a:tr>
              <a:tr h="431098">
                <a:tc>
                  <a:txBody>
                    <a:bodyPr/>
                    <a:lstStyle/>
                    <a:p>
                      <a:pPr algn="just"/>
                      <a:r>
                        <a:rPr lang="en-AU" sz="1800" b="1" dirty="0">
                          <a:latin typeface="IBM Plex Sans" panose="020B0503050203000203" pitchFamily="34" charset="0"/>
                        </a:rPr>
                        <a:t>caches</a:t>
                      </a:r>
                    </a:p>
                  </a:txBody>
                  <a:tcPr marL="38792" marR="38792" marT="19396" marB="19396" anchor="ctr"/>
                </a:tc>
                <a:tc>
                  <a:txBody>
                    <a:bodyPr/>
                    <a:lstStyle/>
                    <a:p>
                      <a:r>
                        <a:rPr lang="en-AU" sz="1800" dirty="0">
                          <a:latin typeface="IBM Plex Sans" panose="020B0503050203000203" pitchFamily="34" charset="0"/>
                        </a:rPr>
                        <a:t>Exposes available caches</a:t>
                      </a:r>
                    </a:p>
                  </a:txBody>
                  <a:tcPr marL="38792" marR="38792" marT="19396" marB="19396" anchor="ctr"/>
                </a:tc>
                <a:extLst>
                  <a:ext uri="{0D108BD9-81ED-4DB2-BD59-A6C34878D82A}">
                    <a16:rowId xmlns:a16="http://schemas.microsoft.com/office/drawing/2014/main" val="1476365635"/>
                  </a:ext>
                </a:extLst>
              </a:tr>
              <a:tr h="682884">
                <a:tc>
                  <a:txBody>
                    <a:bodyPr/>
                    <a:lstStyle/>
                    <a:p>
                      <a:pPr algn="just"/>
                      <a:r>
                        <a:rPr lang="en-AU" sz="1800" b="1" dirty="0">
                          <a:latin typeface="IBM Plex Sans" panose="020B0503050203000203" pitchFamily="34" charset="0"/>
                        </a:rPr>
                        <a:t>conditions</a:t>
                      </a:r>
                    </a:p>
                  </a:txBody>
                  <a:tcPr marL="38792" marR="38792" marT="19396" marB="19396" anchor="ctr"/>
                </a:tc>
                <a:tc>
                  <a:txBody>
                    <a:bodyPr/>
                    <a:lstStyle/>
                    <a:p>
                      <a:r>
                        <a:rPr lang="en-US" sz="1800" dirty="0">
                          <a:latin typeface="IBM Plex Sans" panose="020B0503050203000203" pitchFamily="34" charset="0"/>
                        </a:rPr>
                        <a:t>Shows the conditions that were evaluated on configuration and auto-configuration classes and the reasons as to why they did or did not match</a:t>
                      </a:r>
                    </a:p>
                  </a:txBody>
                  <a:tcPr marL="38792" marR="38792" marT="19396" marB="19396" anchor="ctr"/>
                </a:tc>
                <a:extLst>
                  <a:ext uri="{0D108BD9-81ED-4DB2-BD59-A6C34878D82A}">
                    <a16:rowId xmlns:a16="http://schemas.microsoft.com/office/drawing/2014/main" val="4136942808"/>
                  </a:ext>
                </a:extLst>
              </a:tr>
              <a:tr h="431098">
                <a:tc>
                  <a:txBody>
                    <a:bodyPr/>
                    <a:lstStyle/>
                    <a:p>
                      <a:pPr algn="just"/>
                      <a:r>
                        <a:rPr lang="en-AU" sz="1800" b="1" dirty="0" err="1">
                          <a:latin typeface="IBM Plex Sans" panose="020B0503050203000203" pitchFamily="34" charset="0"/>
                        </a:rPr>
                        <a:t>configprops</a:t>
                      </a:r>
                      <a:endParaRPr lang="en-AU" sz="1800" b="1" dirty="0">
                        <a:latin typeface="IBM Plex Sans" panose="020B0503050203000203" pitchFamily="34" charset="0"/>
                      </a:endParaRPr>
                    </a:p>
                  </a:txBody>
                  <a:tcPr marL="38792" marR="38792" marT="19396" marB="19396" anchor="ctr"/>
                </a:tc>
                <a:tc>
                  <a:txBody>
                    <a:bodyPr/>
                    <a:lstStyle/>
                    <a:p>
                      <a:r>
                        <a:rPr lang="en-US" sz="1800" dirty="0">
                          <a:latin typeface="IBM Plex Sans" panose="020B0503050203000203" pitchFamily="34" charset="0"/>
                        </a:rPr>
                        <a:t>Displays a collated list of all </a:t>
                      </a:r>
                      <a:r>
                        <a:rPr lang="en-US" sz="1800" i="1" dirty="0">
                          <a:latin typeface="IBM Plex Sans" panose="020B0503050203000203" pitchFamily="34" charset="0"/>
                        </a:rPr>
                        <a:t>@</a:t>
                      </a:r>
                      <a:r>
                        <a:rPr lang="en-US" sz="1800" i="1" dirty="0" err="1">
                          <a:latin typeface="IBM Plex Sans" panose="020B0503050203000203" pitchFamily="34" charset="0"/>
                        </a:rPr>
                        <a:t>ConfigurationProperties</a:t>
                      </a:r>
                      <a:endParaRPr lang="en-US" sz="1800" i="1" dirty="0">
                        <a:latin typeface="IBM Plex Sans" panose="020B0503050203000203" pitchFamily="34" charset="0"/>
                      </a:endParaRPr>
                    </a:p>
                  </a:txBody>
                  <a:tcPr marL="38792" marR="38792" marT="19396" marB="19396" anchor="ctr"/>
                </a:tc>
                <a:extLst>
                  <a:ext uri="{0D108BD9-81ED-4DB2-BD59-A6C34878D82A}">
                    <a16:rowId xmlns:a16="http://schemas.microsoft.com/office/drawing/2014/main" val="3111058144"/>
                  </a:ext>
                </a:extLst>
              </a:tr>
              <a:tr h="431098">
                <a:tc>
                  <a:txBody>
                    <a:bodyPr/>
                    <a:lstStyle/>
                    <a:p>
                      <a:pPr algn="just"/>
                      <a:r>
                        <a:rPr lang="en-AU" sz="1800" b="1" dirty="0">
                          <a:latin typeface="IBM Plex Sans" panose="020B0503050203000203" pitchFamily="34" charset="0"/>
                        </a:rPr>
                        <a:t>env</a:t>
                      </a:r>
                    </a:p>
                  </a:txBody>
                  <a:tcPr marL="38792" marR="38792" marT="19396" marB="19396" anchor="ctr"/>
                </a:tc>
                <a:tc>
                  <a:txBody>
                    <a:bodyPr/>
                    <a:lstStyle/>
                    <a:p>
                      <a:r>
                        <a:rPr lang="en-US" sz="1800" dirty="0">
                          <a:latin typeface="IBM Plex Sans" panose="020B0503050203000203" pitchFamily="34" charset="0"/>
                        </a:rPr>
                        <a:t>Exposes properties from Spring’s </a:t>
                      </a:r>
                      <a:r>
                        <a:rPr lang="en-US" sz="1800" i="1" dirty="0" err="1">
                          <a:latin typeface="IBM Plex Sans" panose="020B0503050203000203" pitchFamily="34" charset="0"/>
                        </a:rPr>
                        <a:t>ConfigurableEnvironment</a:t>
                      </a:r>
                      <a:endParaRPr lang="en-US" sz="1800" dirty="0">
                        <a:latin typeface="IBM Plex Sans" panose="020B0503050203000203" pitchFamily="34" charset="0"/>
                      </a:endParaRPr>
                    </a:p>
                  </a:txBody>
                  <a:tcPr marL="38792" marR="38792" marT="19396" marB="19396" anchor="ctr"/>
                </a:tc>
                <a:extLst>
                  <a:ext uri="{0D108BD9-81ED-4DB2-BD59-A6C34878D82A}">
                    <a16:rowId xmlns:a16="http://schemas.microsoft.com/office/drawing/2014/main" val="3250096583"/>
                  </a:ext>
                </a:extLst>
              </a:tr>
              <a:tr h="431098">
                <a:tc>
                  <a:txBody>
                    <a:bodyPr/>
                    <a:lstStyle/>
                    <a:p>
                      <a:pPr algn="just"/>
                      <a:r>
                        <a:rPr lang="en-AU" sz="1800" b="1" dirty="0">
                          <a:latin typeface="IBM Plex Sans" panose="020B0503050203000203" pitchFamily="34" charset="0"/>
                        </a:rPr>
                        <a:t>health</a:t>
                      </a:r>
                    </a:p>
                  </a:txBody>
                  <a:tcPr marL="38792" marR="38792" marT="19396" marB="19396" anchor="ctr"/>
                </a:tc>
                <a:tc>
                  <a:txBody>
                    <a:bodyPr/>
                    <a:lstStyle/>
                    <a:p>
                      <a:r>
                        <a:rPr lang="en-AU" sz="1800" dirty="0">
                          <a:latin typeface="IBM Plex Sans" panose="020B0503050203000203" pitchFamily="34" charset="0"/>
                        </a:rPr>
                        <a:t>Shows the application health information</a:t>
                      </a:r>
                    </a:p>
                  </a:txBody>
                  <a:tcPr marL="38792" marR="38792" marT="19396" marB="19396" anchor="ctr"/>
                </a:tc>
                <a:extLst>
                  <a:ext uri="{0D108BD9-81ED-4DB2-BD59-A6C34878D82A}">
                    <a16:rowId xmlns:a16="http://schemas.microsoft.com/office/drawing/2014/main" val="936145831"/>
                  </a:ext>
                </a:extLst>
              </a:tr>
              <a:tr h="682884">
                <a:tc>
                  <a:txBody>
                    <a:bodyPr/>
                    <a:lstStyle/>
                    <a:p>
                      <a:pPr algn="just"/>
                      <a:r>
                        <a:rPr lang="en-AU" sz="1800" b="1" dirty="0" err="1">
                          <a:latin typeface="IBM Plex Sans" panose="020B0503050203000203" pitchFamily="34" charset="0"/>
                        </a:rPr>
                        <a:t>httptrace</a:t>
                      </a:r>
                      <a:endParaRPr lang="en-AU" sz="1800" b="1" dirty="0">
                        <a:latin typeface="IBM Plex Sans" panose="020B0503050203000203" pitchFamily="34" charset="0"/>
                      </a:endParaRPr>
                    </a:p>
                  </a:txBody>
                  <a:tcPr marL="38792" marR="38792" marT="19396" marB="19396" anchor="ctr"/>
                </a:tc>
                <a:tc>
                  <a:txBody>
                    <a:bodyPr/>
                    <a:lstStyle/>
                    <a:p>
                      <a:r>
                        <a:rPr lang="en-US" sz="1800" dirty="0">
                          <a:latin typeface="IBM Plex Sans" panose="020B0503050203000203" pitchFamily="34" charset="0"/>
                        </a:rPr>
                        <a:t>Displays HTTP trace information (by default, the last 100 HTTP request-response exchanges) and requires an </a:t>
                      </a:r>
                      <a:r>
                        <a:rPr lang="en-US" sz="1800" i="1" dirty="0" err="1">
                          <a:latin typeface="IBM Plex Sans" panose="020B0503050203000203" pitchFamily="34" charset="0"/>
                        </a:rPr>
                        <a:t>HttpTraceRepository</a:t>
                      </a:r>
                      <a:r>
                        <a:rPr lang="en-US" sz="1800" dirty="0">
                          <a:latin typeface="IBM Plex Sans" panose="020B0503050203000203" pitchFamily="34" charset="0"/>
                        </a:rPr>
                        <a:t> bean</a:t>
                      </a:r>
                    </a:p>
                  </a:txBody>
                  <a:tcPr marL="38792" marR="38792" marT="19396" marB="19396" anchor="ctr"/>
                </a:tc>
                <a:extLst>
                  <a:ext uri="{0D108BD9-81ED-4DB2-BD59-A6C34878D82A}">
                    <a16:rowId xmlns:a16="http://schemas.microsoft.com/office/drawing/2014/main" val="929115024"/>
                  </a:ext>
                </a:extLst>
              </a:tr>
              <a:tr h="431098">
                <a:tc>
                  <a:txBody>
                    <a:bodyPr/>
                    <a:lstStyle/>
                    <a:p>
                      <a:pPr algn="just"/>
                      <a:r>
                        <a:rPr lang="en-AU" sz="1800" b="1" dirty="0">
                          <a:latin typeface="IBM Plex Sans" panose="020B0503050203000203" pitchFamily="34" charset="0"/>
                        </a:rPr>
                        <a:t>info</a:t>
                      </a:r>
                    </a:p>
                  </a:txBody>
                  <a:tcPr marL="38792" marR="38792" marT="19396" marB="19396" anchor="ctr"/>
                </a:tc>
                <a:tc>
                  <a:txBody>
                    <a:bodyPr/>
                    <a:lstStyle/>
                    <a:p>
                      <a:r>
                        <a:rPr lang="en-AU" sz="1800" dirty="0">
                          <a:latin typeface="IBM Plex Sans" panose="020B0503050203000203" pitchFamily="34" charset="0"/>
                        </a:rPr>
                        <a:t>Displays arbitrary application information</a:t>
                      </a:r>
                    </a:p>
                  </a:txBody>
                  <a:tcPr marL="38792" marR="38792" marT="19396" marB="19396" anchor="ctr"/>
                </a:tc>
                <a:extLst>
                  <a:ext uri="{0D108BD9-81ED-4DB2-BD59-A6C34878D82A}">
                    <a16:rowId xmlns:a16="http://schemas.microsoft.com/office/drawing/2014/main" val="2223532254"/>
                  </a:ext>
                </a:extLst>
              </a:tr>
              <a:tr h="431098">
                <a:tc>
                  <a:txBody>
                    <a:bodyPr/>
                    <a:lstStyle/>
                    <a:p>
                      <a:pPr algn="just"/>
                      <a:r>
                        <a:rPr lang="en-AU" sz="1800" b="1" dirty="0" err="1">
                          <a:latin typeface="IBM Plex Sans" panose="020B0503050203000203" pitchFamily="34" charset="0"/>
                        </a:rPr>
                        <a:t>integrationgraph</a:t>
                      </a:r>
                      <a:endParaRPr lang="en-AU" sz="1800" b="1" dirty="0">
                        <a:latin typeface="IBM Plex Sans" panose="020B0503050203000203" pitchFamily="34" charset="0"/>
                      </a:endParaRPr>
                    </a:p>
                  </a:txBody>
                  <a:tcPr marL="38792" marR="38792" marT="19396" marB="19396" anchor="ctr"/>
                </a:tc>
                <a:tc>
                  <a:txBody>
                    <a:bodyPr/>
                    <a:lstStyle/>
                    <a:p>
                      <a:r>
                        <a:rPr lang="en-US" sz="1800" dirty="0">
                          <a:latin typeface="IBM Plex Sans" panose="020B0503050203000203" pitchFamily="34" charset="0"/>
                        </a:rPr>
                        <a:t>Shows the Spring Integration graph and requires a dependency on Spring-Integration-Core</a:t>
                      </a:r>
                    </a:p>
                  </a:txBody>
                  <a:tcPr marL="38792" marR="38792" marT="19396" marB="19396" anchor="ctr"/>
                </a:tc>
                <a:extLst>
                  <a:ext uri="{0D108BD9-81ED-4DB2-BD59-A6C34878D82A}">
                    <a16:rowId xmlns:a16="http://schemas.microsoft.com/office/drawing/2014/main" val="3439468905"/>
                  </a:ext>
                </a:extLst>
              </a:tr>
            </a:tbl>
          </a:graphicData>
        </a:graphic>
      </p:graphicFrame>
    </p:spTree>
    <p:extLst>
      <p:ext uri="{BB962C8B-B14F-4D97-AF65-F5344CB8AC3E}">
        <p14:creationId xmlns:p14="http://schemas.microsoft.com/office/powerpoint/2010/main" val="3109116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9D1FEF-2397-4031-B51C-158B641A4CAF}"/>
              </a:ext>
            </a:extLst>
          </p:cNvPr>
          <p:cNvSpPr>
            <a:spLocks noGrp="1"/>
          </p:cNvSpPr>
          <p:nvPr>
            <p:ph type="body" sz="quarter" idx="11"/>
          </p:nvPr>
        </p:nvSpPr>
        <p:spPr/>
        <p:txBody>
          <a:bodyPr/>
          <a:lstStyle/>
          <a:p>
            <a:r>
              <a:rPr lang="en-IN" dirty="0"/>
              <a:t>Observability by Design</a:t>
            </a:r>
          </a:p>
        </p:txBody>
      </p:sp>
      <p:sp>
        <p:nvSpPr>
          <p:cNvPr id="5" name="Title 4">
            <a:extLst>
              <a:ext uri="{FF2B5EF4-FFF2-40B4-BE49-F238E27FC236}">
                <a16:creationId xmlns:a16="http://schemas.microsoft.com/office/drawing/2014/main" id="{82BAC004-C639-4301-88E5-F7A92FD30458}"/>
              </a:ext>
            </a:extLst>
          </p:cNvPr>
          <p:cNvSpPr>
            <a:spLocks noGrp="1"/>
          </p:cNvSpPr>
          <p:nvPr>
            <p:ph type="title"/>
          </p:nvPr>
        </p:nvSpPr>
        <p:spPr/>
        <p:txBody>
          <a:bodyPr/>
          <a:lstStyle/>
          <a:p>
            <a:r>
              <a:rPr lang="en-IN" dirty="0"/>
              <a:t>Spring Boot Actuator: Endpoints (continued)</a:t>
            </a:r>
          </a:p>
        </p:txBody>
      </p:sp>
      <p:graphicFrame>
        <p:nvGraphicFramePr>
          <p:cNvPr id="6" name="Table 6">
            <a:extLst>
              <a:ext uri="{FF2B5EF4-FFF2-40B4-BE49-F238E27FC236}">
                <a16:creationId xmlns:a16="http://schemas.microsoft.com/office/drawing/2014/main" id="{B0E16B28-FCB1-4BAA-B246-5449D84B64FE}"/>
              </a:ext>
            </a:extLst>
          </p:cNvPr>
          <p:cNvGraphicFramePr>
            <a:graphicFrameLocks noGrp="1"/>
          </p:cNvGraphicFramePr>
          <p:nvPr>
            <p:extLst>
              <p:ext uri="{D42A27DB-BD31-4B8C-83A1-F6EECF244321}">
                <p14:modId xmlns:p14="http://schemas.microsoft.com/office/powerpoint/2010/main" val="218987587"/>
              </p:ext>
            </p:extLst>
          </p:nvPr>
        </p:nvGraphicFramePr>
        <p:xfrm>
          <a:off x="1120140" y="2651760"/>
          <a:ext cx="12390120" cy="4610792"/>
        </p:xfrm>
        <a:graphic>
          <a:graphicData uri="http://schemas.openxmlformats.org/drawingml/2006/table">
            <a:tbl>
              <a:tblPr firstRow="1" bandRow="1">
                <a:tableStyleId>{5C22544A-7EE6-4342-B048-85BDC9FD1C3A}</a:tableStyleId>
              </a:tblPr>
              <a:tblGrid>
                <a:gridCol w="2268613">
                  <a:extLst>
                    <a:ext uri="{9D8B030D-6E8A-4147-A177-3AD203B41FA5}">
                      <a16:colId xmlns:a16="http://schemas.microsoft.com/office/drawing/2014/main" val="3195148471"/>
                    </a:ext>
                  </a:extLst>
                </a:gridCol>
                <a:gridCol w="10121507">
                  <a:extLst>
                    <a:ext uri="{9D8B030D-6E8A-4147-A177-3AD203B41FA5}">
                      <a16:colId xmlns:a16="http://schemas.microsoft.com/office/drawing/2014/main" val="1461002247"/>
                    </a:ext>
                  </a:extLst>
                </a:gridCol>
              </a:tblGrid>
              <a:tr h="488971">
                <a:tc>
                  <a:txBody>
                    <a:bodyPr/>
                    <a:lstStyle/>
                    <a:p>
                      <a:pPr algn="ctr"/>
                      <a:r>
                        <a:rPr lang="en-IN" dirty="0">
                          <a:solidFill>
                            <a:schemeClr val="bg2"/>
                          </a:solidFill>
                          <a:latin typeface="IBM Plex Sans" panose="020B0503050203000203" pitchFamily="34" charset="0"/>
                        </a:rPr>
                        <a:t>ID</a:t>
                      </a:r>
                    </a:p>
                  </a:txBody>
                  <a:tcPr>
                    <a:solidFill>
                      <a:srgbClr val="0530AD"/>
                    </a:solidFill>
                  </a:tcPr>
                </a:tc>
                <a:tc>
                  <a:txBody>
                    <a:bodyPr/>
                    <a:lstStyle/>
                    <a:p>
                      <a:pPr algn="ctr"/>
                      <a:r>
                        <a:rPr lang="en-IN" dirty="0">
                          <a:solidFill>
                            <a:schemeClr val="bg2"/>
                          </a:solidFill>
                          <a:latin typeface="IBM Plex Sans" panose="020B0503050203000203" pitchFamily="34" charset="0"/>
                        </a:rPr>
                        <a:t>Description</a:t>
                      </a:r>
                    </a:p>
                  </a:txBody>
                  <a:tcPr>
                    <a:solidFill>
                      <a:srgbClr val="0530AD"/>
                    </a:solidFill>
                  </a:tcPr>
                </a:tc>
                <a:extLst>
                  <a:ext uri="{0D108BD9-81ED-4DB2-BD59-A6C34878D82A}">
                    <a16:rowId xmlns:a16="http://schemas.microsoft.com/office/drawing/2014/main" val="3078018591"/>
                  </a:ext>
                </a:extLst>
              </a:tr>
              <a:tr h="431098">
                <a:tc>
                  <a:txBody>
                    <a:bodyPr/>
                    <a:lstStyle/>
                    <a:p>
                      <a:r>
                        <a:rPr lang="en-AU" sz="1800" b="1" kern="1200" dirty="0">
                          <a:solidFill>
                            <a:schemeClr val="dk1"/>
                          </a:solidFill>
                          <a:latin typeface="IBM Plex Sans" panose="020B0503050203000203" pitchFamily="34" charset="0"/>
                          <a:ea typeface="+mn-ea"/>
                          <a:cs typeface="+mn-cs"/>
                        </a:rPr>
                        <a:t>loggers</a:t>
                      </a:r>
                    </a:p>
                  </a:txBody>
                  <a:tcPr marL="38792" marR="38792" marT="19396" marB="19396" anchor="ctr"/>
                </a:tc>
                <a:tc>
                  <a:txBody>
                    <a:bodyPr/>
                    <a:lstStyle/>
                    <a:p>
                      <a:r>
                        <a:rPr lang="en-US" sz="1800" kern="1200" dirty="0">
                          <a:solidFill>
                            <a:schemeClr val="dk1"/>
                          </a:solidFill>
                          <a:latin typeface="IBM Plex Sans" panose="020B0503050203000203" pitchFamily="34" charset="0"/>
                          <a:ea typeface="+mn-ea"/>
                          <a:cs typeface="+mn-cs"/>
                        </a:rPr>
                        <a:t>Shows and modifies the configuration of loggers in the application</a:t>
                      </a:r>
                    </a:p>
                  </a:txBody>
                  <a:tcPr marL="38792" marR="38792" marT="19396" marB="19396" anchor="ctr"/>
                </a:tc>
                <a:extLst>
                  <a:ext uri="{0D108BD9-81ED-4DB2-BD59-A6C34878D82A}">
                    <a16:rowId xmlns:a16="http://schemas.microsoft.com/office/drawing/2014/main" val="2927062419"/>
                  </a:ext>
                </a:extLst>
              </a:tr>
              <a:tr h="431098">
                <a:tc>
                  <a:txBody>
                    <a:bodyPr/>
                    <a:lstStyle/>
                    <a:p>
                      <a:r>
                        <a:rPr lang="en-AU" sz="1800" b="1" kern="1200" dirty="0" err="1">
                          <a:solidFill>
                            <a:schemeClr val="dk1"/>
                          </a:solidFill>
                          <a:latin typeface="IBM Plex Sans" panose="020B0503050203000203" pitchFamily="34" charset="0"/>
                          <a:ea typeface="+mn-ea"/>
                          <a:cs typeface="+mn-cs"/>
                        </a:rPr>
                        <a:t>liquibase</a:t>
                      </a:r>
                      <a:endParaRPr lang="en-AU" sz="1800" b="1" kern="1200" dirty="0">
                        <a:solidFill>
                          <a:schemeClr val="dk1"/>
                        </a:solidFill>
                        <a:latin typeface="IBM Plex Sans" panose="020B0503050203000203" pitchFamily="34" charset="0"/>
                        <a:ea typeface="+mn-ea"/>
                        <a:cs typeface="+mn-cs"/>
                      </a:endParaRPr>
                    </a:p>
                  </a:txBody>
                  <a:tcPr marL="38792" marR="38792" marT="19396" marB="19396" anchor="ctr"/>
                </a:tc>
                <a:tc>
                  <a:txBody>
                    <a:bodyPr/>
                    <a:lstStyle/>
                    <a:p>
                      <a:r>
                        <a:rPr lang="en-US" sz="1800" kern="1200" dirty="0">
                          <a:solidFill>
                            <a:schemeClr val="dk1"/>
                          </a:solidFill>
                          <a:latin typeface="IBM Plex Sans" panose="020B0503050203000203" pitchFamily="34" charset="0"/>
                          <a:ea typeface="+mn-ea"/>
                          <a:cs typeface="+mn-cs"/>
                        </a:rPr>
                        <a:t>Shows any </a:t>
                      </a:r>
                      <a:r>
                        <a:rPr lang="en-US" sz="1800" kern="1200" dirty="0" err="1">
                          <a:solidFill>
                            <a:schemeClr val="dk1"/>
                          </a:solidFill>
                          <a:latin typeface="IBM Plex Sans" panose="020B0503050203000203" pitchFamily="34" charset="0"/>
                          <a:ea typeface="+mn-ea"/>
                          <a:cs typeface="+mn-cs"/>
                        </a:rPr>
                        <a:t>Liquibase</a:t>
                      </a:r>
                      <a:r>
                        <a:rPr lang="en-US" sz="1800" kern="1200" dirty="0">
                          <a:solidFill>
                            <a:schemeClr val="dk1"/>
                          </a:solidFill>
                          <a:latin typeface="IBM Plex Sans" panose="020B0503050203000203" pitchFamily="34" charset="0"/>
                          <a:ea typeface="+mn-ea"/>
                          <a:cs typeface="+mn-cs"/>
                        </a:rPr>
                        <a:t> database migrations that have been applied and requires one or more </a:t>
                      </a:r>
                      <a:r>
                        <a:rPr lang="en-US" sz="1800" kern="1200" dirty="0" err="1">
                          <a:solidFill>
                            <a:schemeClr val="dk1"/>
                          </a:solidFill>
                          <a:latin typeface="IBM Plex Sans" panose="020B0503050203000203" pitchFamily="34" charset="0"/>
                          <a:ea typeface="+mn-ea"/>
                          <a:cs typeface="+mn-cs"/>
                        </a:rPr>
                        <a:t>Liquibase</a:t>
                      </a:r>
                      <a:r>
                        <a:rPr lang="en-US" sz="1800" kern="1200" dirty="0">
                          <a:solidFill>
                            <a:schemeClr val="dk1"/>
                          </a:solidFill>
                          <a:latin typeface="IBM Plex Sans" panose="020B0503050203000203" pitchFamily="34" charset="0"/>
                          <a:ea typeface="+mn-ea"/>
                          <a:cs typeface="+mn-cs"/>
                        </a:rPr>
                        <a:t> beans</a:t>
                      </a:r>
                    </a:p>
                  </a:txBody>
                  <a:tcPr marL="38792" marR="38792" marT="19396" marB="19396" anchor="ctr"/>
                </a:tc>
                <a:extLst>
                  <a:ext uri="{0D108BD9-81ED-4DB2-BD59-A6C34878D82A}">
                    <a16:rowId xmlns:a16="http://schemas.microsoft.com/office/drawing/2014/main" val="3114451700"/>
                  </a:ext>
                </a:extLst>
              </a:tr>
              <a:tr h="431098">
                <a:tc>
                  <a:txBody>
                    <a:bodyPr/>
                    <a:lstStyle/>
                    <a:p>
                      <a:r>
                        <a:rPr lang="en-AU" sz="1800" b="1" kern="1200" dirty="0">
                          <a:solidFill>
                            <a:schemeClr val="dk1"/>
                          </a:solidFill>
                          <a:latin typeface="IBM Plex Sans" panose="020B0503050203000203" pitchFamily="34" charset="0"/>
                          <a:ea typeface="+mn-ea"/>
                          <a:cs typeface="+mn-cs"/>
                        </a:rPr>
                        <a:t>metrics</a:t>
                      </a:r>
                    </a:p>
                  </a:txBody>
                  <a:tcPr marL="38792" marR="38792" marT="19396" marB="19396" anchor="ctr"/>
                </a:tc>
                <a:tc>
                  <a:txBody>
                    <a:bodyPr/>
                    <a:lstStyle/>
                    <a:p>
                      <a:r>
                        <a:rPr lang="en-US" sz="1800" kern="1200" dirty="0">
                          <a:solidFill>
                            <a:schemeClr val="dk1"/>
                          </a:solidFill>
                          <a:latin typeface="IBM Plex Sans" panose="020B0503050203000203" pitchFamily="34" charset="0"/>
                          <a:ea typeface="+mn-ea"/>
                          <a:cs typeface="+mn-cs"/>
                        </a:rPr>
                        <a:t>Shows ‘metrics’ information for the current application</a:t>
                      </a:r>
                    </a:p>
                  </a:txBody>
                  <a:tcPr marL="38792" marR="38792" marT="19396" marB="19396" anchor="ctr"/>
                </a:tc>
                <a:extLst>
                  <a:ext uri="{0D108BD9-81ED-4DB2-BD59-A6C34878D82A}">
                    <a16:rowId xmlns:a16="http://schemas.microsoft.com/office/drawing/2014/main" val="1476365635"/>
                  </a:ext>
                </a:extLst>
              </a:tr>
              <a:tr h="412295">
                <a:tc>
                  <a:txBody>
                    <a:bodyPr/>
                    <a:lstStyle/>
                    <a:p>
                      <a:r>
                        <a:rPr lang="en-AU" sz="1800" b="1" kern="1200" dirty="0">
                          <a:solidFill>
                            <a:schemeClr val="dk1"/>
                          </a:solidFill>
                          <a:latin typeface="IBM Plex Sans" panose="020B0503050203000203" pitchFamily="34" charset="0"/>
                          <a:ea typeface="+mn-ea"/>
                          <a:cs typeface="+mn-cs"/>
                        </a:rPr>
                        <a:t>mappings</a:t>
                      </a:r>
                    </a:p>
                  </a:txBody>
                  <a:tcPr marL="38792" marR="38792" marT="19396" marB="19396" anchor="ctr"/>
                </a:tc>
                <a:tc>
                  <a:txBody>
                    <a:bodyPr/>
                    <a:lstStyle/>
                    <a:p>
                      <a:r>
                        <a:rPr lang="en-US" sz="1800" kern="1200" dirty="0">
                          <a:solidFill>
                            <a:schemeClr val="dk1"/>
                          </a:solidFill>
                          <a:latin typeface="IBM Plex Sans" panose="020B0503050203000203" pitchFamily="34" charset="0"/>
                          <a:ea typeface="+mn-ea"/>
                          <a:cs typeface="+mn-cs"/>
                        </a:rPr>
                        <a:t>Displays a collated list of all </a:t>
                      </a:r>
                      <a:r>
                        <a:rPr lang="en-US" sz="1800" i="1" kern="1200" dirty="0">
                          <a:solidFill>
                            <a:schemeClr val="dk1"/>
                          </a:solidFill>
                          <a:latin typeface="IBM Plex Sans" panose="020B0503050203000203" pitchFamily="34" charset="0"/>
                          <a:ea typeface="+mn-ea"/>
                          <a:cs typeface="+mn-cs"/>
                        </a:rPr>
                        <a:t>@</a:t>
                      </a:r>
                      <a:r>
                        <a:rPr lang="en-US" sz="1800" i="1" kern="1200" dirty="0" err="1">
                          <a:solidFill>
                            <a:schemeClr val="dk1"/>
                          </a:solidFill>
                          <a:latin typeface="IBM Plex Sans" panose="020B0503050203000203" pitchFamily="34" charset="0"/>
                          <a:ea typeface="+mn-ea"/>
                          <a:cs typeface="+mn-cs"/>
                        </a:rPr>
                        <a:t>RequestMapping</a:t>
                      </a:r>
                      <a:r>
                        <a:rPr lang="en-US" sz="1800" kern="1200" dirty="0">
                          <a:solidFill>
                            <a:schemeClr val="dk1"/>
                          </a:solidFill>
                          <a:latin typeface="IBM Plex Sans" panose="020B0503050203000203" pitchFamily="34" charset="0"/>
                          <a:ea typeface="+mn-ea"/>
                          <a:cs typeface="+mn-cs"/>
                        </a:rPr>
                        <a:t> paths</a:t>
                      </a:r>
                    </a:p>
                  </a:txBody>
                  <a:tcPr marL="38792" marR="38792" marT="19396" marB="19396" anchor="ctr"/>
                </a:tc>
                <a:extLst>
                  <a:ext uri="{0D108BD9-81ED-4DB2-BD59-A6C34878D82A}">
                    <a16:rowId xmlns:a16="http://schemas.microsoft.com/office/drawing/2014/main" val="4136942808"/>
                  </a:ext>
                </a:extLst>
              </a:tr>
              <a:tr h="431098">
                <a:tc>
                  <a:txBody>
                    <a:bodyPr/>
                    <a:lstStyle/>
                    <a:p>
                      <a:r>
                        <a:rPr lang="en-AU" sz="1800" b="1" kern="1200" dirty="0" err="1">
                          <a:solidFill>
                            <a:schemeClr val="dk1"/>
                          </a:solidFill>
                          <a:latin typeface="IBM Plex Sans" panose="020B0503050203000203" pitchFamily="34" charset="0"/>
                          <a:ea typeface="+mn-ea"/>
                          <a:cs typeface="+mn-cs"/>
                        </a:rPr>
                        <a:t>scheduledtasks</a:t>
                      </a:r>
                      <a:endParaRPr lang="en-AU" sz="1800" b="1" kern="1200" dirty="0">
                        <a:solidFill>
                          <a:schemeClr val="dk1"/>
                        </a:solidFill>
                        <a:latin typeface="IBM Plex Sans" panose="020B0503050203000203" pitchFamily="34" charset="0"/>
                        <a:ea typeface="+mn-ea"/>
                        <a:cs typeface="+mn-cs"/>
                      </a:endParaRPr>
                    </a:p>
                  </a:txBody>
                  <a:tcPr marL="38792" marR="38792" marT="19396" marB="19396" anchor="ctr"/>
                </a:tc>
                <a:tc>
                  <a:txBody>
                    <a:bodyPr/>
                    <a:lstStyle/>
                    <a:p>
                      <a:r>
                        <a:rPr lang="en-US" sz="1800" kern="1200" dirty="0">
                          <a:solidFill>
                            <a:schemeClr val="dk1"/>
                          </a:solidFill>
                          <a:latin typeface="IBM Plex Sans" panose="020B0503050203000203" pitchFamily="34" charset="0"/>
                          <a:ea typeface="+mn-ea"/>
                          <a:cs typeface="+mn-cs"/>
                        </a:rPr>
                        <a:t>Displays the scheduled tasks in your application</a:t>
                      </a:r>
                    </a:p>
                  </a:txBody>
                  <a:tcPr marL="38792" marR="38792" marT="19396" marB="19396" anchor="ctr"/>
                </a:tc>
                <a:extLst>
                  <a:ext uri="{0D108BD9-81ED-4DB2-BD59-A6C34878D82A}">
                    <a16:rowId xmlns:a16="http://schemas.microsoft.com/office/drawing/2014/main" val="3111058144"/>
                  </a:ext>
                </a:extLst>
              </a:tr>
              <a:tr h="431098">
                <a:tc>
                  <a:txBody>
                    <a:bodyPr/>
                    <a:lstStyle/>
                    <a:p>
                      <a:r>
                        <a:rPr lang="en-AU" sz="1800" b="1" kern="1200" dirty="0">
                          <a:solidFill>
                            <a:schemeClr val="dk1"/>
                          </a:solidFill>
                          <a:latin typeface="IBM Plex Sans" panose="020B0503050203000203" pitchFamily="34" charset="0"/>
                          <a:ea typeface="+mn-ea"/>
                          <a:cs typeface="+mn-cs"/>
                        </a:rPr>
                        <a:t>sessions</a:t>
                      </a:r>
                    </a:p>
                  </a:txBody>
                  <a:tcPr marL="38792" marR="38792" marT="19396" marB="19396" anchor="ctr"/>
                </a:tc>
                <a:tc>
                  <a:txBody>
                    <a:bodyPr/>
                    <a:lstStyle/>
                    <a:p>
                      <a:r>
                        <a:rPr lang="en-US" sz="1800" kern="1200" dirty="0">
                          <a:solidFill>
                            <a:schemeClr val="dk1"/>
                          </a:solidFill>
                          <a:latin typeface="IBM Plex Sans" panose="020B0503050203000203" pitchFamily="34" charset="0"/>
                          <a:ea typeface="+mn-ea"/>
                          <a:cs typeface="+mn-cs"/>
                        </a:rPr>
                        <a:t>Allows retrieval and deletion of user sessions from a Spring Session-backed session store and requires a Servlet-based web application using Spring Session</a:t>
                      </a:r>
                    </a:p>
                  </a:txBody>
                  <a:tcPr marL="38792" marR="38792" marT="19396" marB="19396" anchor="ctr"/>
                </a:tc>
                <a:extLst>
                  <a:ext uri="{0D108BD9-81ED-4DB2-BD59-A6C34878D82A}">
                    <a16:rowId xmlns:a16="http://schemas.microsoft.com/office/drawing/2014/main" val="3250096583"/>
                  </a:ext>
                </a:extLst>
              </a:tr>
              <a:tr h="431098">
                <a:tc>
                  <a:txBody>
                    <a:bodyPr/>
                    <a:lstStyle/>
                    <a:p>
                      <a:r>
                        <a:rPr lang="en-AU" sz="1800" b="1" kern="1200" dirty="0">
                          <a:solidFill>
                            <a:schemeClr val="dk1"/>
                          </a:solidFill>
                          <a:latin typeface="IBM Plex Sans" panose="020B0503050203000203" pitchFamily="34" charset="0"/>
                          <a:ea typeface="+mn-ea"/>
                          <a:cs typeface="+mn-cs"/>
                        </a:rPr>
                        <a:t>shutdown</a:t>
                      </a:r>
                    </a:p>
                  </a:txBody>
                  <a:tcPr marL="38792" marR="38792" marT="19396" marB="19396" anchor="ctr"/>
                </a:tc>
                <a:tc>
                  <a:txBody>
                    <a:bodyPr/>
                    <a:lstStyle/>
                    <a:p>
                      <a:r>
                        <a:rPr lang="en-US" sz="1800" kern="1200" dirty="0">
                          <a:solidFill>
                            <a:schemeClr val="dk1"/>
                          </a:solidFill>
                          <a:latin typeface="IBM Plex Sans" panose="020B0503050203000203" pitchFamily="34" charset="0"/>
                          <a:ea typeface="+mn-ea"/>
                          <a:cs typeface="+mn-cs"/>
                        </a:rPr>
                        <a:t>Lets the application to shutdown gracefully, however, disabled by default</a:t>
                      </a:r>
                    </a:p>
                  </a:txBody>
                  <a:tcPr marL="38792" marR="38792" marT="19396" marB="19396" anchor="ctr"/>
                </a:tc>
                <a:extLst>
                  <a:ext uri="{0D108BD9-81ED-4DB2-BD59-A6C34878D82A}">
                    <a16:rowId xmlns:a16="http://schemas.microsoft.com/office/drawing/2014/main" val="936145831"/>
                  </a:ext>
                </a:extLst>
              </a:tr>
              <a:tr h="379172">
                <a:tc>
                  <a:txBody>
                    <a:bodyPr/>
                    <a:lstStyle/>
                    <a:p>
                      <a:r>
                        <a:rPr lang="en-AU" sz="1800" b="1" kern="1200" dirty="0" err="1">
                          <a:solidFill>
                            <a:schemeClr val="dk1"/>
                          </a:solidFill>
                          <a:latin typeface="IBM Plex Sans" panose="020B0503050203000203" pitchFamily="34" charset="0"/>
                          <a:ea typeface="+mn-ea"/>
                          <a:cs typeface="+mn-cs"/>
                        </a:rPr>
                        <a:t>threaddump</a:t>
                      </a:r>
                      <a:endParaRPr lang="en-AU" sz="1800" b="1" kern="1200" dirty="0">
                        <a:solidFill>
                          <a:schemeClr val="dk1"/>
                        </a:solidFill>
                        <a:latin typeface="IBM Plex Sans" panose="020B0503050203000203" pitchFamily="34" charset="0"/>
                        <a:ea typeface="+mn-ea"/>
                        <a:cs typeface="+mn-cs"/>
                      </a:endParaRPr>
                    </a:p>
                  </a:txBody>
                  <a:tcPr marL="38792" marR="38792" marT="19396" marB="19396" anchor="ctr"/>
                </a:tc>
                <a:tc>
                  <a:txBody>
                    <a:bodyPr/>
                    <a:lstStyle/>
                    <a:p>
                      <a:r>
                        <a:rPr lang="en-AU" sz="1800" kern="1200" dirty="0">
                          <a:solidFill>
                            <a:schemeClr val="dk1"/>
                          </a:solidFill>
                          <a:latin typeface="IBM Plex Sans" panose="020B0503050203000203" pitchFamily="34" charset="0"/>
                          <a:ea typeface="+mn-ea"/>
                          <a:cs typeface="+mn-cs"/>
                        </a:rPr>
                        <a:t>Performs a thread dump</a:t>
                      </a:r>
                    </a:p>
                  </a:txBody>
                  <a:tcPr marL="38792" marR="38792" marT="19396" marB="19396" anchor="ctr"/>
                </a:tc>
                <a:extLst>
                  <a:ext uri="{0D108BD9-81ED-4DB2-BD59-A6C34878D82A}">
                    <a16:rowId xmlns:a16="http://schemas.microsoft.com/office/drawing/2014/main" val="929115024"/>
                  </a:ext>
                </a:extLst>
              </a:tr>
              <a:tr h="431098">
                <a:tc>
                  <a:txBody>
                    <a:bodyPr/>
                    <a:lstStyle/>
                    <a:p>
                      <a:r>
                        <a:rPr lang="en-AU" sz="1800" b="1" kern="1200" dirty="0">
                          <a:solidFill>
                            <a:schemeClr val="dk1"/>
                          </a:solidFill>
                          <a:latin typeface="IBM Plex Sans" panose="020B0503050203000203" pitchFamily="34" charset="0"/>
                          <a:ea typeface="+mn-ea"/>
                          <a:cs typeface="+mn-cs"/>
                        </a:rPr>
                        <a:t>loggers</a:t>
                      </a:r>
                    </a:p>
                  </a:txBody>
                  <a:tcPr marL="38792" marR="38792" marT="19396" marB="19396" anchor="ctr"/>
                </a:tc>
                <a:tc>
                  <a:txBody>
                    <a:bodyPr/>
                    <a:lstStyle/>
                    <a:p>
                      <a:r>
                        <a:rPr lang="en-US" sz="1800" kern="1200" dirty="0">
                          <a:solidFill>
                            <a:schemeClr val="dk1"/>
                          </a:solidFill>
                          <a:latin typeface="IBM Plex Sans" panose="020B0503050203000203" pitchFamily="34" charset="0"/>
                          <a:ea typeface="+mn-ea"/>
                          <a:cs typeface="+mn-cs"/>
                        </a:rPr>
                        <a:t>Shows and modifies the configuration of loggers in the application</a:t>
                      </a:r>
                    </a:p>
                  </a:txBody>
                  <a:tcPr marL="38792" marR="38792" marT="19396" marB="19396" anchor="ctr"/>
                </a:tc>
                <a:extLst>
                  <a:ext uri="{0D108BD9-81ED-4DB2-BD59-A6C34878D82A}">
                    <a16:rowId xmlns:a16="http://schemas.microsoft.com/office/drawing/2014/main" val="2223532254"/>
                  </a:ext>
                </a:extLst>
              </a:tr>
            </a:tbl>
          </a:graphicData>
        </a:graphic>
      </p:graphicFrame>
    </p:spTree>
    <p:extLst>
      <p:ext uri="{BB962C8B-B14F-4D97-AF65-F5344CB8AC3E}">
        <p14:creationId xmlns:p14="http://schemas.microsoft.com/office/powerpoint/2010/main" val="2454924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E3B74-7A4B-4D78-83D4-2A5B20B95085}"/>
              </a:ext>
            </a:extLst>
          </p:cNvPr>
          <p:cNvSpPr>
            <a:spLocks noGrp="1"/>
          </p:cNvSpPr>
          <p:nvPr>
            <p:ph type="body" sz="quarter" idx="11"/>
          </p:nvPr>
        </p:nvSpPr>
        <p:spPr/>
        <p:txBody>
          <a:bodyPr/>
          <a:lstStyle/>
          <a:p>
            <a:r>
              <a:rPr lang="en-IN" dirty="0"/>
              <a:t>Observability by Design</a:t>
            </a:r>
          </a:p>
        </p:txBody>
      </p:sp>
      <p:sp>
        <p:nvSpPr>
          <p:cNvPr id="4" name="Content Placeholder 3">
            <a:extLst>
              <a:ext uri="{FF2B5EF4-FFF2-40B4-BE49-F238E27FC236}">
                <a16:creationId xmlns:a16="http://schemas.microsoft.com/office/drawing/2014/main" id="{1654DE0B-7C3B-445A-85F9-1F503CB18BA9}"/>
              </a:ext>
            </a:extLst>
          </p:cNvPr>
          <p:cNvSpPr>
            <a:spLocks noGrp="1"/>
          </p:cNvSpPr>
          <p:nvPr>
            <p:ph idx="1"/>
          </p:nvPr>
        </p:nvSpPr>
        <p:spPr>
          <a:xfrm>
            <a:off x="457200" y="2971800"/>
            <a:ext cx="5351582" cy="2606040"/>
          </a:xfrm>
        </p:spPr>
        <p:txBody>
          <a:bodyPr/>
          <a:lstStyle/>
          <a:p>
            <a:r>
              <a:rPr lang="en-US" sz="2200" dirty="0"/>
              <a:t>Since Endpoints may contain sensitive information, careful consideration should be given about when to expose them. </a:t>
            </a:r>
            <a:br>
              <a:rPr lang="en-US" sz="2200" dirty="0"/>
            </a:br>
            <a:br>
              <a:rPr lang="en-US" sz="2200" dirty="0"/>
            </a:br>
            <a:r>
              <a:rPr lang="en-US" sz="2200" dirty="0"/>
              <a:t>The table here shows the default exposure for the built-in endpoints.</a:t>
            </a:r>
          </a:p>
        </p:txBody>
      </p:sp>
      <p:sp>
        <p:nvSpPr>
          <p:cNvPr id="5" name="Title 4">
            <a:extLst>
              <a:ext uri="{FF2B5EF4-FFF2-40B4-BE49-F238E27FC236}">
                <a16:creationId xmlns:a16="http://schemas.microsoft.com/office/drawing/2014/main" id="{8E9BF3D1-7210-4578-86FB-4076C3194B63}"/>
              </a:ext>
            </a:extLst>
          </p:cNvPr>
          <p:cNvSpPr>
            <a:spLocks noGrp="1"/>
          </p:cNvSpPr>
          <p:nvPr>
            <p:ph type="title"/>
          </p:nvPr>
        </p:nvSpPr>
        <p:spPr/>
        <p:txBody>
          <a:bodyPr/>
          <a:lstStyle/>
          <a:p>
            <a:r>
              <a:rPr lang="en-US" dirty="0"/>
              <a:t>Spring Boot Actuator:  Exposing Endpoints</a:t>
            </a:r>
            <a:endParaRPr lang="en-IN" dirty="0"/>
          </a:p>
        </p:txBody>
      </p:sp>
      <p:graphicFrame>
        <p:nvGraphicFramePr>
          <p:cNvPr id="10" name="Table 6">
            <a:extLst>
              <a:ext uri="{FF2B5EF4-FFF2-40B4-BE49-F238E27FC236}">
                <a16:creationId xmlns:a16="http://schemas.microsoft.com/office/drawing/2014/main" id="{61A70E9A-14B6-4616-8301-DA0CBF705A0C}"/>
              </a:ext>
            </a:extLst>
          </p:cNvPr>
          <p:cNvGraphicFramePr>
            <a:graphicFrameLocks noGrp="1"/>
          </p:cNvGraphicFramePr>
          <p:nvPr>
            <p:extLst>
              <p:ext uri="{D42A27DB-BD31-4B8C-83A1-F6EECF244321}">
                <p14:modId xmlns:p14="http://schemas.microsoft.com/office/powerpoint/2010/main" val="1359977904"/>
              </p:ext>
            </p:extLst>
          </p:nvPr>
        </p:nvGraphicFramePr>
        <p:xfrm>
          <a:off x="5943600" y="3108960"/>
          <a:ext cx="7680960" cy="2194560"/>
        </p:xfrm>
        <a:graphic>
          <a:graphicData uri="http://schemas.openxmlformats.org/drawingml/2006/table">
            <a:tbl>
              <a:tblPr firstRow="1" bandRow="1">
                <a:tableStyleId>{5C22544A-7EE6-4342-B048-85BDC9FD1C3A}</a:tableStyleId>
              </a:tblPr>
              <a:tblGrid>
                <a:gridCol w="6040620">
                  <a:extLst>
                    <a:ext uri="{9D8B030D-6E8A-4147-A177-3AD203B41FA5}">
                      <a16:colId xmlns:a16="http://schemas.microsoft.com/office/drawing/2014/main" val="3195148471"/>
                    </a:ext>
                  </a:extLst>
                </a:gridCol>
                <a:gridCol w="1640340">
                  <a:extLst>
                    <a:ext uri="{9D8B030D-6E8A-4147-A177-3AD203B41FA5}">
                      <a16:colId xmlns:a16="http://schemas.microsoft.com/office/drawing/2014/main" val="1461002247"/>
                    </a:ext>
                  </a:extLst>
                </a:gridCol>
              </a:tblGrid>
              <a:tr h="488971">
                <a:tc>
                  <a:txBody>
                    <a:bodyPr/>
                    <a:lstStyle/>
                    <a:p>
                      <a:pPr algn="ctr"/>
                      <a:r>
                        <a:rPr lang="en-IN" dirty="0">
                          <a:solidFill>
                            <a:schemeClr val="bg2"/>
                          </a:solidFill>
                          <a:latin typeface="IBM Plex Sans" panose="020B0503050203000203" pitchFamily="34" charset="0"/>
                        </a:rPr>
                        <a:t>Property</a:t>
                      </a:r>
                    </a:p>
                  </a:txBody>
                  <a:tcPr>
                    <a:solidFill>
                      <a:srgbClr val="0530AD"/>
                    </a:solidFill>
                  </a:tcPr>
                </a:tc>
                <a:tc>
                  <a:txBody>
                    <a:bodyPr/>
                    <a:lstStyle/>
                    <a:p>
                      <a:pPr algn="ctr"/>
                      <a:r>
                        <a:rPr lang="en-IN" dirty="0">
                          <a:solidFill>
                            <a:schemeClr val="bg2"/>
                          </a:solidFill>
                          <a:latin typeface="IBM Plex Sans" panose="020B0503050203000203" pitchFamily="34" charset="0"/>
                        </a:rPr>
                        <a:t>Default</a:t>
                      </a:r>
                    </a:p>
                  </a:txBody>
                  <a:tcPr>
                    <a:solidFill>
                      <a:srgbClr val="0530AD"/>
                    </a:solidFill>
                  </a:tcPr>
                </a:tc>
                <a:extLst>
                  <a:ext uri="{0D108BD9-81ED-4DB2-BD59-A6C34878D82A}">
                    <a16:rowId xmlns:a16="http://schemas.microsoft.com/office/drawing/2014/main" val="3078018591"/>
                  </a:ext>
                </a:extLst>
              </a:tr>
              <a:tr h="431098">
                <a:tc>
                  <a:txBody>
                    <a:bodyPr/>
                    <a:lstStyle/>
                    <a:p>
                      <a:pPr algn="ctr"/>
                      <a:r>
                        <a:rPr lang="en-AU" sz="2000" b="0" kern="1200" dirty="0" err="1">
                          <a:solidFill>
                            <a:schemeClr val="dk1"/>
                          </a:solidFill>
                          <a:latin typeface="IBM Plex Sans" panose="020B0503050203000203" pitchFamily="34" charset="0"/>
                          <a:ea typeface="+mn-ea"/>
                          <a:cs typeface="+mn-cs"/>
                        </a:rPr>
                        <a:t>management.endpoints.jmx.exposure.exclude</a:t>
                      </a:r>
                      <a:endParaRPr lang="en-AU" sz="2000" b="0" kern="1200" dirty="0">
                        <a:solidFill>
                          <a:schemeClr val="dk1"/>
                        </a:solidFill>
                        <a:latin typeface="IBM Plex Sans" panose="020B0503050203000203" pitchFamily="34" charset="0"/>
                        <a:ea typeface="+mn-ea"/>
                        <a:cs typeface="+mn-cs"/>
                      </a:endParaRPr>
                    </a:p>
                  </a:txBody>
                  <a:tcPr marL="38792" marR="38792" marT="19396" marB="19396" anchor="ctr"/>
                </a:tc>
                <a:tc>
                  <a:txBody>
                    <a:bodyPr/>
                    <a:lstStyle/>
                    <a:p>
                      <a:pPr algn="ctr"/>
                      <a:endParaRPr lang="en-US" sz="2000" b="0" kern="1200" dirty="0">
                        <a:solidFill>
                          <a:schemeClr val="dk1"/>
                        </a:solidFill>
                        <a:latin typeface="IBM Plex Sans" panose="020B0503050203000203" pitchFamily="34" charset="0"/>
                        <a:ea typeface="+mn-ea"/>
                        <a:cs typeface="+mn-cs"/>
                      </a:endParaRPr>
                    </a:p>
                  </a:txBody>
                  <a:tcPr marL="38792" marR="38792" marT="19396" marB="19396" anchor="ctr"/>
                </a:tc>
                <a:extLst>
                  <a:ext uri="{0D108BD9-81ED-4DB2-BD59-A6C34878D82A}">
                    <a16:rowId xmlns:a16="http://schemas.microsoft.com/office/drawing/2014/main" val="2927062419"/>
                  </a:ext>
                </a:extLst>
              </a:tr>
              <a:tr h="431098">
                <a:tc>
                  <a:txBody>
                    <a:bodyPr/>
                    <a:lstStyle/>
                    <a:p>
                      <a:pPr algn="ctr"/>
                      <a:r>
                        <a:rPr lang="en-AU" sz="2000" b="0" kern="1200" dirty="0" err="1">
                          <a:solidFill>
                            <a:schemeClr val="dk1"/>
                          </a:solidFill>
                          <a:latin typeface="IBM Plex Sans" panose="020B0503050203000203" pitchFamily="34" charset="0"/>
                          <a:ea typeface="+mn-ea"/>
                          <a:cs typeface="+mn-cs"/>
                        </a:rPr>
                        <a:t>management.endpoints.jmx.exposure.include</a:t>
                      </a:r>
                      <a:endParaRPr lang="en-AU" sz="2000" b="0" kern="1200" dirty="0">
                        <a:solidFill>
                          <a:schemeClr val="dk1"/>
                        </a:solidFill>
                        <a:latin typeface="IBM Plex Sans" panose="020B0503050203000203" pitchFamily="34" charset="0"/>
                        <a:ea typeface="+mn-ea"/>
                        <a:cs typeface="+mn-cs"/>
                      </a:endParaRPr>
                    </a:p>
                  </a:txBody>
                  <a:tcPr marL="38792" marR="38792" marT="19396" marB="19396" anchor="ctr"/>
                </a:tc>
                <a:tc>
                  <a:txBody>
                    <a:bodyPr/>
                    <a:lstStyle/>
                    <a:p>
                      <a:pPr algn="ctr"/>
                      <a:r>
                        <a:rPr lang="en-US" sz="2000" b="0" kern="1200" dirty="0">
                          <a:solidFill>
                            <a:schemeClr val="dk1"/>
                          </a:solidFill>
                          <a:latin typeface="IBM Plex Sans" panose="020B0503050203000203" pitchFamily="34" charset="0"/>
                          <a:ea typeface="+mn-ea"/>
                          <a:cs typeface="+mn-cs"/>
                        </a:rPr>
                        <a:t>*</a:t>
                      </a:r>
                    </a:p>
                  </a:txBody>
                  <a:tcPr marL="38792" marR="38792" marT="19396" marB="19396" anchor="ctr"/>
                </a:tc>
                <a:extLst>
                  <a:ext uri="{0D108BD9-81ED-4DB2-BD59-A6C34878D82A}">
                    <a16:rowId xmlns:a16="http://schemas.microsoft.com/office/drawing/2014/main" val="3114451700"/>
                  </a:ext>
                </a:extLst>
              </a:tr>
              <a:tr h="431098">
                <a:tc>
                  <a:txBody>
                    <a:bodyPr/>
                    <a:lstStyle/>
                    <a:p>
                      <a:pPr algn="ctr"/>
                      <a:r>
                        <a:rPr lang="en-AU" sz="2000" b="0" kern="1200" dirty="0" err="1">
                          <a:solidFill>
                            <a:schemeClr val="dk1"/>
                          </a:solidFill>
                          <a:latin typeface="IBM Plex Sans" panose="020B0503050203000203" pitchFamily="34" charset="0"/>
                          <a:ea typeface="+mn-ea"/>
                          <a:cs typeface="+mn-cs"/>
                        </a:rPr>
                        <a:t>management.endpoints.web.exposure.exclude</a:t>
                      </a:r>
                      <a:endParaRPr lang="en-AU" sz="2000" b="0" kern="1200" dirty="0">
                        <a:solidFill>
                          <a:schemeClr val="dk1"/>
                        </a:solidFill>
                        <a:latin typeface="IBM Plex Sans" panose="020B0503050203000203" pitchFamily="34" charset="0"/>
                        <a:ea typeface="+mn-ea"/>
                        <a:cs typeface="+mn-cs"/>
                      </a:endParaRPr>
                    </a:p>
                  </a:txBody>
                  <a:tcPr marL="38792" marR="38792" marT="19396" marB="19396" anchor="ctr"/>
                </a:tc>
                <a:tc>
                  <a:txBody>
                    <a:bodyPr/>
                    <a:lstStyle/>
                    <a:p>
                      <a:pPr algn="ctr"/>
                      <a:endParaRPr lang="en-US" sz="2000" b="0" kern="1200" dirty="0">
                        <a:solidFill>
                          <a:schemeClr val="dk1"/>
                        </a:solidFill>
                        <a:latin typeface="IBM Plex Sans" panose="020B0503050203000203" pitchFamily="34" charset="0"/>
                        <a:ea typeface="+mn-ea"/>
                        <a:cs typeface="+mn-cs"/>
                      </a:endParaRPr>
                    </a:p>
                  </a:txBody>
                  <a:tcPr marL="38792" marR="38792" marT="19396" marB="19396" anchor="ctr"/>
                </a:tc>
                <a:extLst>
                  <a:ext uri="{0D108BD9-81ED-4DB2-BD59-A6C34878D82A}">
                    <a16:rowId xmlns:a16="http://schemas.microsoft.com/office/drawing/2014/main" val="1476365635"/>
                  </a:ext>
                </a:extLst>
              </a:tr>
              <a:tr h="412295">
                <a:tc>
                  <a:txBody>
                    <a:bodyPr/>
                    <a:lstStyle/>
                    <a:p>
                      <a:pPr algn="ctr"/>
                      <a:r>
                        <a:rPr lang="en-AU" sz="2000" b="0" kern="1200" dirty="0" err="1">
                          <a:solidFill>
                            <a:schemeClr val="dk1"/>
                          </a:solidFill>
                          <a:latin typeface="IBM Plex Sans" panose="020B0503050203000203" pitchFamily="34" charset="0"/>
                          <a:ea typeface="+mn-ea"/>
                          <a:cs typeface="+mn-cs"/>
                        </a:rPr>
                        <a:t>management.endpoints.web.exposure.include</a:t>
                      </a:r>
                      <a:endParaRPr lang="en-AU" sz="2000" b="0" kern="1200" dirty="0">
                        <a:solidFill>
                          <a:schemeClr val="dk1"/>
                        </a:solidFill>
                        <a:latin typeface="IBM Plex Sans" panose="020B0503050203000203" pitchFamily="34" charset="0"/>
                        <a:ea typeface="+mn-ea"/>
                        <a:cs typeface="+mn-cs"/>
                      </a:endParaRPr>
                    </a:p>
                  </a:txBody>
                  <a:tcPr marL="38792" marR="38792" marT="19396" marB="19396" anchor="ctr"/>
                </a:tc>
                <a:tc>
                  <a:txBody>
                    <a:bodyPr/>
                    <a:lstStyle/>
                    <a:p>
                      <a:pPr algn="ctr"/>
                      <a:r>
                        <a:rPr lang="en-US" sz="2000" b="0" kern="1200" dirty="0">
                          <a:solidFill>
                            <a:schemeClr val="dk1"/>
                          </a:solidFill>
                          <a:latin typeface="IBM Plex Sans" panose="020B0503050203000203" pitchFamily="34" charset="0"/>
                          <a:ea typeface="+mn-ea"/>
                          <a:cs typeface="+mn-cs"/>
                        </a:rPr>
                        <a:t>info, health</a:t>
                      </a:r>
                    </a:p>
                  </a:txBody>
                  <a:tcPr marL="38792" marR="38792" marT="19396" marB="19396" anchor="ctr"/>
                </a:tc>
                <a:extLst>
                  <a:ext uri="{0D108BD9-81ED-4DB2-BD59-A6C34878D82A}">
                    <a16:rowId xmlns:a16="http://schemas.microsoft.com/office/drawing/2014/main" val="4136942808"/>
                  </a:ext>
                </a:extLst>
              </a:tr>
            </a:tbl>
          </a:graphicData>
        </a:graphic>
      </p:graphicFrame>
    </p:spTree>
    <p:extLst>
      <p:ext uri="{BB962C8B-B14F-4D97-AF65-F5344CB8AC3E}">
        <p14:creationId xmlns:p14="http://schemas.microsoft.com/office/powerpoint/2010/main" val="2728743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E3B74-7A4B-4D78-83D4-2A5B20B95085}"/>
              </a:ext>
            </a:extLst>
          </p:cNvPr>
          <p:cNvSpPr>
            <a:spLocks noGrp="1"/>
          </p:cNvSpPr>
          <p:nvPr>
            <p:ph type="body" sz="quarter" idx="11"/>
          </p:nvPr>
        </p:nvSpPr>
        <p:spPr/>
        <p:txBody>
          <a:bodyPr/>
          <a:lstStyle/>
          <a:p>
            <a:r>
              <a:rPr lang="en-IN" dirty="0"/>
              <a:t>Observability by Design</a:t>
            </a:r>
          </a:p>
        </p:txBody>
      </p:sp>
      <p:sp>
        <p:nvSpPr>
          <p:cNvPr id="4" name="Content Placeholder 3">
            <a:extLst>
              <a:ext uri="{FF2B5EF4-FFF2-40B4-BE49-F238E27FC236}">
                <a16:creationId xmlns:a16="http://schemas.microsoft.com/office/drawing/2014/main" id="{1654DE0B-7C3B-445A-85F9-1F503CB18BA9}"/>
              </a:ext>
            </a:extLst>
          </p:cNvPr>
          <p:cNvSpPr>
            <a:spLocks noGrp="1"/>
          </p:cNvSpPr>
          <p:nvPr>
            <p:ph idx="1"/>
          </p:nvPr>
        </p:nvSpPr>
        <p:spPr>
          <a:xfrm>
            <a:off x="328960" y="2103120"/>
            <a:ext cx="6117559" cy="5669280"/>
          </a:xfrm>
        </p:spPr>
        <p:txBody>
          <a:bodyPr/>
          <a:lstStyle/>
          <a:p>
            <a:r>
              <a:rPr lang="en-US" sz="2200" dirty="0"/>
              <a:t>The include property lists the IDs of the endpoints that are exposed. The exclude property lists the IDs of the endpoints that should not be exposed. The exclude property takes precedence over the include property. Both include and exclude properties can be configured with a list of endpoint IDs.</a:t>
            </a:r>
          </a:p>
          <a:p>
            <a:endParaRPr lang="en-US" sz="2200" dirty="0"/>
          </a:p>
          <a:p>
            <a:r>
              <a:rPr lang="en-US" sz="2200" dirty="0"/>
              <a:t>For example, to stop exposing all endpoints over JMX and only expose the health and info endpoints, use the following property:</a:t>
            </a:r>
          </a:p>
          <a:p>
            <a:r>
              <a:rPr lang="en-US" sz="2400" dirty="0" err="1">
                <a:solidFill>
                  <a:srgbClr val="0530AD"/>
                </a:solidFill>
                <a:latin typeface="Courier New" panose="02070309020205020404" pitchFamily="49" charset="0"/>
                <a:cs typeface="Courier New" panose="02070309020205020404" pitchFamily="49" charset="0"/>
              </a:rPr>
              <a:t>management.endpoints.jmx.exposure.include</a:t>
            </a:r>
            <a:r>
              <a:rPr lang="en-US" sz="2400" dirty="0">
                <a:solidFill>
                  <a:srgbClr val="0530AD"/>
                </a:solidFill>
                <a:latin typeface="Courier New" panose="02070309020205020404" pitchFamily="49" charset="0"/>
                <a:cs typeface="Courier New" panose="02070309020205020404" pitchFamily="49" charset="0"/>
              </a:rPr>
              <a:t>=</a:t>
            </a:r>
            <a:r>
              <a:rPr lang="en-US" sz="2400" dirty="0" err="1">
                <a:solidFill>
                  <a:srgbClr val="0530AD"/>
                </a:solidFill>
                <a:latin typeface="Courier New" panose="02070309020205020404" pitchFamily="49" charset="0"/>
                <a:cs typeface="Courier New" panose="02070309020205020404" pitchFamily="49" charset="0"/>
              </a:rPr>
              <a:t>health,info</a:t>
            </a:r>
            <a:endParaRPr lang="en-US" sz="2400" dirty="0">
              <a:solidFill>
                <a:srgbClr val="0530AD"/>
              </a:solidFill>
              <a:latin typeface="Courier New" panose="02070309020205020404" pitchFamily="49" charset="0"/>
              <a:cs typeface="Courier New" panose="02070309020205020404" pitchFamily="49" charset="0"/>
            </a:endParaRPr>
          </a:p>
        </p:txBody>
      </p:sp>
      <p:sp>
        <p:nvSpPr>
          <p:cNvPr id="5" name="Title 4">
            <a:extLst>
              <a:ext uri="{FF2B5EF4-FFF2-40B4-BE49-F238E27FC236}">
                <a16:creationId xmlns:a16="http://schemas.microsoft.com/office/drawing/2014/main" id="{8E9BF3D1-7210-4578-86FB-4076C3194B63}"/>
              </a:ext>
            </a:extLst>
          </p:cNvPr>
          <p:cNvSpPr>
            <a:spLocks noGrp="1"/>
          </p:cNvSpPr>
          <p:nvPr>
            <p:ph type="title"/>
          </p:nvPr>
        </p:nvSpPr>
        <p:spPr/>
        <p:txBody>
          <a:bodyPr/>
          <a:lstStyle/>
          <a:p>
            <a:r>
              <a:rPr lang="en-US" dirty="0"/>
              <a:t>Spring Boot Actuator:  Exposing Endpoints (continued)</a:t>
            </a:r>
            <a:endParaRPr lang="en-IN" dirty="0"/>
          </a:p>
        </p:txBody>
      </p:sp>
      <p:sp>
        <p:nvSpPr>
          <p:cNvPr id="11" name="Content Placeholder 3">
            <a:extLst>
              <a:ext uri="{FF2B5EF4-FFF2-40B4-BE49-F238E27FC236}">
                <a16:creationId xmlns:a16="http://schemas.microsoft.com/office/drawing/2014/main" id="{45B9B9BD-04A3-4E0C-A78F-3386D38565D8}"/>
              </a:ext>
            </a:extLst>
          </p:cNvPr>
          <p:cNvSpPr txBox="1">
            <a:spLocks/>
          </p:cNvSpPr>
          <p:nvPr/>
        </p:nvSpPr>
        <p:spPr>
          <a:xfrm>
            <a:off x="7909560" y="2103120"/>
            <a:ext cx="6117559" cy="566928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200" dirty="0"/>
              <a:t>A ‘*’ can be used to select all endpoints. </a:t>
            </a:r>
            <a:br>
              <a:rPr lang="en-US" sz="2200" dirty="0"/>
            </a:br>
            <a:br>
              <a:rPr lang="en-US" sz="2200" dirty="0"/>
            </a:br>
            <a:r>
              <a:rPr lang="en-US" sz="2200" dirty="0"/>
              <a:t>For example, to expose everything over HTTP except the env and beans endpoints, use the following properties:</a:t>
            </a:r>
          </a:p>
          <a:p>
            <a:endParaRPr lang="en-US" sz="2200" dirty="0"/>
          </a:p>
          <a:p>
            <a:r>
              <a:rPr lang="en-US" sz="2400" dirty="0" err="1">
                <a:solidFill>
                  <a:srgbClr val="0530AD"/>
                </a:solidFill>
                <a:latin typeface="Courier New" panose="02070309020205020404" pitchFamily="49" charset="0"/>
                <a:cs typeface="Courier New" panose="02070309020205020404" pitchFamily="49" charset="0"/>
              </a:rPr>
              <a:t>management.endpoints.web.exposure.include</a:t>
            </a:r>
            <a:r>
              <a:rPr lang="en-US" sz="2400" dirty="0">
                <a:solidFill>
                  <a:srgbClr val="0530AD"/>
                </a:solidFill>
                <a:latin typeface="Courier New" panose="02070309020205020404" pitchFamily="49" charset="0"/>
                <a:cs typeface="Courier New" panose="02070309020205020404" pitchFamily="49" charset="0"/>
              </a:rPr>
              <a:t>=*</a:t>
            </a:r>
          </a:p>
          <a:p>
            <a:r>
              <a:rPr lang="en-US" sz="2400" dirty="0" err="1">
                <a:solidFill>
                  <a:srgbClr val="0530AD"/>
                </a:solidFill>
                <a:latin typeface="Courier New" panose="02070309020205020404" pitchFamily="49" charset="0"/>
                <a:cs typeface="Courier New" panose="02070309020205020404" pitchFamily="49" charset="0"/>
              </a:rPr>
              <a:t>management.endpoints.web.exposure.exclude</a:t>
            </a:r>
            <a:r>
              <a:rPr lang="en-US" sz="2400" dirty="0">
                <a:solidFill>
                  <a:srgbClr val="0530AD"/>
                </a:solidFill>
                <a:latin typeface="Courier New" panose="02070309020205020404" pitchFamily="49" charset="0"/>
                <a:cs typeface="Courier New" panose="02070309020205020404" pitchFamily="49" charset="0"/>
              </a:rPr>
              <a:t>=</a:t>
            </a:r>
            <a:r>
              <a:rPr lang="en-US" sz="2400" dirty="0" err="1">
                <a:solidFill>
                  <a:srgbClr val="0530AD"/>
                </a:solidFill>
                <a:latin typeface="Courier New" panose="02070309020205020404" pitchFamily="49" charset="0"/>
                <a:cs typeface="Courier New" panose="02070309020205020404" pitchFamily="49" charset="0"/>
              </a:rPr>
              <a:t>env,beans</a:t>
            </a:r>
            <a:endParaRPr lang="en-US" sz="2400" dirty="0">
              <a:solidFill>
                <a:srgbClr val="0530A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13068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AF64F-4C1E-40F0-A1FE-E809CB1754DE}"/>
              </a:ext>
            </a:extLst>
          </p:cNvPr>
          <p:cNvSpPr>
            <a:spLocks noGrp="1"/>
          </p:cNvSpPr>
          <p:nvPr>
            <p:ph type="body" sz="quarter" idx="11"/>
          </p:nvPr>
        </p:nvSpPr>
        <p:spPr/>
        <p:txBody>
          <a:bodyPr/>
          <a:lstStyle/>
          <a:p>
            <a:r>
              <a:rPr lang="en-IN" dirty="0"/>
              <a:t>Observability by Design</a:t>
            </a:r>
          </a:p>
        </p:txBody>
      </p:sp>
      <p:sp>
        <p:nvSpPr>
          <p:cNvPr id="4" name="Content Placeholder 3">
            <a:extLst>
              <a:ext uri="{FF2B5EF4-FFF2-40B4-BE49-F238E27FC236}">
                <a16:creationId xmlns:a16="http://schemas.microsoft.com/office/drawing/2014/main" id="{D30D77CC-3A1E-415D-8840-8B85E2E325F8}"/>
              </a:ext>
            </a:extLst>
          </p:cNvPr>
          <p:cNvSpPr>
            <a:spLocks noGrp="1"/>
          </p:cNvSpPr>
          <p:nvPr>
            <p:ph idx="1"/>
          </p:nvPr>
        </p:nvSpPr>
        <p:spPr>
          <a:xfrm>
            <a:off x="454858" y="2057400"/>
            <a:ext cx="5763062" cy="5257800"/>
          </a:xfrm>
        </p:spPr>
        <p:txBody>
          <a:bodyPr/>
          <a:lstStyle/>
          <a:p>
            <a:r>
              <a:rPr lang="en-US" dirty="0"/>
              <a:t>You should take care to secure HTTP endpoints in the same way that you would any other sensitive URL. </a:t>
            </a:r>
            <a:br>
              <a:rPr lang="en-US" dirty="0"/>
            </a:br>
            <a:br>
              <a:rPr lang="en-US" dirty="0"/>
            </a:br>
            <a:r>
              <a:rPr lang="en-US" dirty="0"/>
              <a:t>If Spring Security is present, endpoints are secured by default using Spring Security’s content-negotiation strategy.</a:t>
            </a:r>
          </a:p>
          <a:p>
            <a:br>
              <a:rPr lang="en-US" dirty="0"/>
            </a:br>
            <a:r>
              <a:rPr lang="en-US" dirty="0"/>
              <a:t>For example, you can configure custom security for HTTP endpoints to only allow users with a certain role to access them.</a:t>
            </a:r>
            <a:br>
              <a:rPr lang="en-US" dirty="0"/>
            </a:br>
            <a:br>
              <a:rPr lang="en-US" dirty="0"/>
            </a:br>
            <a:r>
              <a:rPr lang="en-US" dirty="0"/>
              <a:t>Spring Boot provides some convenient </a:t>
            </a:r>
            <a:r>
              <a:rPr lang="en-US" i="1" dirty="0" err="1"/>
              <a:t>RequestMatcher</a:t>
            </a:r>
            <a:r>
              <a:rPr lang="en-US" dirty="0"/>
              <a:t> objects that can be used in combination with Spring Security.</a:t>
            </a:r>
          </a:p>
          <a:p>
            <a:endParaRPr lang="en-IN" dirty="0"/>
          </a:p>
        </p:txBody>
      </p:sp>
      <p:sp>
        <p:nvSpPr>
          <p:cNvPr id="5" name="Title 4">
            <a:extLst>
              <a:ext uri="{FF2B5EF4-FFF2-40B4-BE49-F238E27FC236}">
                <a16:creationId xmlns:a16="http://schemas.microsoft.com/office/drawing/2014/main" id="{637ECC08-C833-470D-A33C-CD1F69AB7E7F}"/>
              </a:ext>
            </a:extLst>
          </p:cNvPr>
          <p:cNvSpPr>
            <a:spLocks noGrp="1"/>
          </p:cNvSpPr>
          <p:nvPr>
            <p:ph type="title"/>
          </p:nvPr>
        </p:nvSpPr>
        <p:spPr/>
        <p:txBody>
          <a:bodyPr/>
          <a:lstStyle/>
          <a:p>
            <a:r>
              <a:rPr lang="en-IN" dirty="0"/>
              <a:t>Securing HTTP Endpoints</a:t>
            </a:r>
          </a:p>
        </p:txBody>
      </p:sp>
      <p:sp>
        <p:nvSpPr>
          <p:cNvPr id="6" name="Rectangle: Top Corners Rounded 5">
            <a:extLst>
              <a:ext uri="{FF2B5EF4-FFF2-40B4-BE49-F238E27FC236}">
                <a16:creationId xmlns:a16="http://schemas.microsoft.com/office/drawing/2014/main" id="{1EDC3EC6-5D16-4A3D-A8F4-B983E97DBEE8}"/>
              </a:ext>
            </a:extLst>
          </p:cNvPr>
          <p:cNvSpPr/>
          <p:nvPr/>
        </p:nvSpPr>
        <p:spPr>
          <a:xfrm flipV="1">
            <a:off x="6492240" y="3052432"/>
            <a:ext cx="7955280" cy="4537088"/>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7" name="Rectangle 6">
            <a:extLst>
              <a:ext uri="{FF2B5EF4-FFF2-40B4-BE49-F238E27FC236}">
                <a16:creationId xmlns:a16="http://schemas.microsoft.com/office/drawing/2014/main" id="{A7DEFEA4-1F01-4068-80DD-59A9D656BF29}"/>
              </a:ext>
            </a:extLst>
          </p:cNvPr>
          <p:cNvSpPr/>
          <p:nvPr/>
        </p:nvSpPr>
        <p:spPr>
          <a:xfrm>
            <a:off x="6492240" y="2231137"/>
            <a:ext cx="7955280" cy="79139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CF61A585-6D24-4742-A8C2-002EF631AB83}"/>
              </a:ext>
            </a:extLst>
          </p:cNvPr>
          <p:cNvSpPr txBox="1"/>
          <p:nvPr/>
        </p:nvSpPr>
        <p:spPr>
          <a:xfrm>
            <a:off x="6492240" y="3411280"/>
            <a:ext cx="7909560" cy="3949640"/>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@Configuration(</a:t>
            </a:r>
            <a:r>
              <a:rPr lang="en-US" sz="1800" dirty="0" err="1">
                <a:solidFill>
                  <a:schemeClr val="bg2"/>
                </a:solidFill>
                <a:latin typeface="IBM Plex Sans" panose="020B0503050203000203" pitchFamily="34" charset="0"/>
              </a:rPr>
              <a:t>proxyBeanMethods</a:t>
            </a:r>
            <a:r>
              <a:rPr lang="en-US" sz="1800" dirty="0">
                <a:solidFill>
                  <a:schemeClr val="bg2"/>
                </a:solidFill>
                <a:latin typeface="IBM Plex Sans" panose="020B0503050203000203" pitchFamily="34" charset="0"/>
              </a:rPr>
              <a:t> = false)</a:t>
            </a:r>
            <a:br>
              <a:rPr lang="en-US" sz="1800" dirty="0">
                <a:solidFill>
                  <a:schemeClr val="bg2"/>
                </a:solidFill>
                <a:latin typeface="IBM Plex Sans" panose="020B0503050203000203" pitchFamily="34" charset="0"/>
              </a:rPr>
            </a:br>
            <a:br>
              <a:rPr lang="en-US" sz="1800" dirty="0">
                <a:solidFill>
                  <a:schemeClr val="bg2"/>
                </a:solidFill>
                <a:latin typeface="IBM Plex Sans" panose="020B0503050203000203" pitchFamily="34" charset="0"/>
              </a:rPr>
            </a:br>
            <a:r>
              <a:rPr lang="en-US" sz="1800" dirty="0">
                <a:solidFill>
                  <a:schemeClr val="bg2"/>
                </a:solidFill>
                <a:latin typeface="IBM Plex Sans" panose="020B0503050203000203" pitchFamily="34" charset="0"/>
              </a:rPr>
              <a:t>public class </a:t>
            </a:r>
            <a:r>
              <a:rPr lang="en-US" sz="1800" dirty="0" err="1">
                <a:solidFill>
                  <a:schemeClr val="bg2"/>
                </a:solidFill>
                <a:latin typeface="IBM Plex Sans" panose="020B0503050203000203" pitchFamily="34" charset="0"/>
              </a:rPr>
              <a:t>ActuatorSecurity</a:t>
            </a:r>
            <a:r>
              <a:rPr lang="en-US" sz="1800" dirty="0">
                <a:solidFill>
                  <a:schemeClr val="bg2"/>
                </a:solidFill>
                <a:latin typeface="IBM Plex Sans" panose="020B0503050203000203" pitchFamily="34" charset="0"/>
              </a:rPr>
              <a:t> extends </a:t>
            </a:r>
            <a:r>
              <a:rPr lang="en-US" sz="1800" dirty="0" err="1">
                <a:solidFill>
                  <a:schemeClr val="bg2"/>
                </a:solidFill>
                <a:latin typeface="IBM Plex Sans" panose="020B0503050203000203" pitchFamily="34" charset="0"/>
              </a:rPr>
              <a:t>WebSecurityConfigurerAdapter</a:t>
            </a:r>
            <a:r>
              <a:rPr lang="en-US" sz="1800" dirty="0">
                <a:solidFill>
                  <a:schemeClr val="bg2"/>
                </a:solidFill>
                <a:latin typeface="IBM Plex Sans" panose="020B0503050203000203" pitchFamily="34" charset="0"/>
              </a:rPr>
              <a:t> {</a:t>
            </a:r>
            <a:br>
              <a:rPr lang="en-US" sz="1800" dirty="0">
                <a:solidFill>
                  <a:schemeClr val="bg2"/>
                </a:solidFill>
                <a:latin typeface="IBM Plex Sans" panose="020B0503050203000203" pitchFamily="34" charset="0"/>
              </a:rPr>
            </a:br>
            <a:br>
              <a:rPr lang="en-US" sz="1800" dirty="0">
                <a:solidFill>
                  <a:schemeClr val="bg2"/>
                </a:solidFill>
                <a:latin typeface="IBM Plex Sans" panose="020B0503050203000203" pitchFamily="34" charset="0"/>
              </a:rPr>
            </a:br>
            <a:r>
              <a:rPr lang="en-US" sz="1800" dirty="0">
                <a:solidFill>
                  <a:schemeClr val="bg2"/>
                </a:solidFill>
                <a:latin typeface="IBM Plex Sans" panose="020B0503050203000203" pitchFamily="34" charset="0"/>
              </a:rPr>
              <a:t>         @Override</a:t>
            </a:r>
            <a:br>
              <a:rPr lang="en-US" sz="1800" dirty="0">
                <a:solidFill>
                  <a:schemeClr val="bg2"/>
                </a:solidFill>
                <a:latin typeface="IBM Plex Sans" panose="020B0503050203000203" pitchFamily="34" charset="0"/>
              </a:rPr>
            </a:br>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         protected void configure(</a:t>
            </a:r>
            <a:r>
              <a:rPr lang="en-US" sz="1800" dirty="0" err="1">
                <a:solidFill>
                  <a:schemeClr val="bg2"/>
                </a:solidFill>
                <a:latin typeface="IBM Plex Sans" panose="020B0503050203000203" pitchFamily="34" charset="0"/>
              </a:rPr>
              <a:t>HttpSecurity</a:t>
            </a:r>
            <a:r>
              <a:rPr lang="en-US" sz="1800" dirty="0">
                <a:solidFill>
                  <a:schemeClr val="bg2"/>
                </a:solidFill>
                <a:latin typeface="IBM Plex Sans" panose="020B0503050203000203" pitchFamily="34" charset="0"/>
              </a:rPr>
              <a:t> http) throws Exception {</a:t>
            </a:r>
          </a:p>
          <a:p>
            <a:r>
              <a:rPr lang="en-US" sz="1800" dirty="0">
                <a:solidFill>
                  <a:schemeClr val="bg2"/>
                </a:solidFill>
                <a:latin typeface="IBM Plex Sans" panose="020B0503050203000203" pitchFamily="34" charset="0"/>
              </a:rPr>
              <a:t>                      </a:t>
            </a:r>
            <a:r>
              <a:rPr lang="en-US" sz="1800" dirty="0" err="1">
                <a:solidFill>
                  <a:schemeClr val="bg2"/>
                </a:solidFill>
                <a:latin typeface="IBM Plex Sans" panose="020B0503050203000203" pitchFamily="34" charset="0"/>
              </a:rPr>
              <a:t>http.requestMatcher</a:t>
            </a:r>
            <a:r>
              <a:rPr lang="en-US" sz="1800" dirty="0">
                <a:solidFill>
                  <a:schemeClr val="bg2"/>
                </a:solidFill>
                <a:latin typeface="IBM Plex Sans" panose="020B0503050203000203" pitchFamily="34" charset="0"/>
              </a:rPr>
              <a:t>(</a:t>
            </a:r>
            <a:r>
              <a:rPr lang="en-US" sz="1800" dirty="0" err="1">
                <a:solidFill>
                  <a:schemeClr val="bg2"/>
                </a:solidFill>
                <a:latin typeface="IBM Plex Sans" panose="020B0503050203000203" pitchFamily="34" charset="0"/>
              </a:rPr>
              <a:t>EndpointRequest.toAnyEndpoint</a:t>
            </a:r>
            <a:r>
              <a:rPr lang="en-US" sz="1800" dirty="0">
                <a:solidFill>
                  <a:schemeClr val="bg2"/>
                </a:solidFill>
                <a:latin typeface="IBM Plex Sans" panose="020B0503050203000203" pitchFamily="34" charset="0"/>
              </a:rPr>
              <a:t>()).</a:t>
            </a:r>
            <a:br>
              <a:rPr lang="en-US" sz="1800" dirty="0">
                <a:solidFill>
                  <a:schemeClr val="bg2"/>
                </a:solidFill>
                <a:latin typeface="IBM Plex Sans" panose="020B0503050203000203" pitchFamily="34" charset="0"/>
              </a:rPr>
            </a:br>
            <a:r>
              <a:rPr lang="en-US" sz="1800" dirty="0">
                <a:solidFill>
                  <a:schemeClr val="bg2"/>
                </a:solidFill>
                <a:latin typeface="IBM Plex Sans" panose="020B0503050203000203" pitchFamily="34" charset="0"/>
              </a:rPr>
              <a:t>                      </a:t>
            </a:r>
            <a:r>
              <a:rPr lang="en-US" sz="1800" dirty="0" err="1">
                <a:solidFill>
                  <a:schemeClr val="bg2"/>
                </a:solidFill>
                <a:latin typeface="IBM Plex Sans" panose="020B0503050203000203" pitchFamily="34" charset="0"/>
              </a:rPr>
              <a:t>authorizeRequests</a:t>
            </a:r>
            <a:r>
              <a:rPr lang="en-US" sz="1800" dirty="0">
                <a:solidFill>
                  <a:schemeClr val="bg2"/>
                </a:solidFill>
                <a:latin typeface="IBM Plex Sans" panose="020B0503050203000203" pitchFamily="34" charset="0"/>
              </a:rPr>
              <a:t>((requests) -&gt;                                    </a:t>
            </a:r>
            <a:br>
              <a:rPr lang="en-US" sz="1800" dirty="0">
                <a:solidFill>
                  <a:schemeClr val="bg2"/>
                </a:solidFill>
                <a:latin typeface="IBM Plex Sans" panose="020B0503050203000203" pitchFamily="34" charset="0"/>
              </a:rPr>
            </a:br>
            <a:r>
              <a:rPr lang="en-US" sz="1800" dirty="0">
                <a:solidFill>
                  <a:schemeClr val="bg2"/>
                </a:solidFill>
                <a:latin typeface="IBM Plex Sans" panose="020B0503050203000203" pitchFamily="34" charset="0"/>
              </a:rPr>
              <a:t>                               </a:t>
            </a:r>
            <a:r>
              <a:rPr lang="en-US" sz="1800" dirty="0" err="1">
                <a:solidFill>
                  <a:schemeClr val="bg2"/>
                </a:solidFill>
                <a:latin typeface="IBM Plex Sans" panose="020B0503050203000203" pitchFamily="34" charset="0"/>
              </a:rPr>
              <a:t>requests.anyRequest</a:t>
            </a:r>
            <a:r>
              <a:rPr lang="en-US" sz="1800" dirty="0">
                <a:solidFill>
                  <a:schemeClr val="bg2"/>
                </a:solidFill>
                <a:latin typeface="IBM Plex Sans" panose="020B0503050203000203" pitchFamily="34" charset="0"/>
              </a:rPr>
              <a:t>().</a:t>
            </a:r>
            <a:r>
              <a:rPr lang="en-US" sz="1800" dirty="0" err="1">
                <a:solidFill>
                  <a:schemeClr val="bg2"/>
                </a:solidFill>
                <a:latin typeface="IBM Plex Sans" panose="020B0503050203000203" pitchFamily="34" charset="0"/>
              </a:rPr>
              <a:t>hasRole</a:t>
            </a:r>
            <a:r>
              <a:rPr lang="en-US" sz="1800" dirty="0">
                <a:solidFill>
                  <a:schemeClr val="bg2"/>
                </a:solidFill>
                <a:latin typeface="IBM Plex Sans" panose="020B0503050203000203" pitchFamily="34" charset="0"/>
              </a:rPr>
              <a:t>("ENDPOINT_ADMIN"));</a:t>
            </a:r>
            <a:br>
              <a:rPr lang="en-US" sz="1800" dirty="0">
                <a:solidFill>
                  <a:schemeClr val="bg2"/>
                </a:solidFill>
                <a:latin typeface="IBM Plex Sans" panose="020B0503050203000203" pitchFamily="34" charset="0"/>
              </a:rPr>
            </a:br>
            <a:r>
              <a:rPr lang="en-US" sz="1800" dirty="0">
                <a:solidFill>
                  <a:schemeClr val="bg2"/>
                </a:solidFill>
                <a:latin typeface="IBM Plex Sans" panose="020B0503050203000203" pitchFamily="34" charset="0"/>
              </a:rPr>
              <a:t>                       </a:t>
            </a:r>
            <a:r>
              <a:rPr lang="en-US" sz="1800" dirty="0" err="1">
                <a:solidFill>
                  <a:schemeClr val="bg2"/>
                </a:solidFill>
                <a:latin typeface="IBM Plex Sans" panose="020B0503050203000203" pitchFamily="34" charset="0"/>
              </a:rPr>
              <a:t>http.httpBasic</a:t>
            </a:r>
            <a:r>
              <a:rPr lang="en-US" sz="1800" dirty="0">
                <a:solidFill>
                  <a:schemeClr val="bg2"/>
                </a:solidFill>
                <a:latin typeface="IBM Plex Sans" panose="020B0503050203000203" pitchFamily="34" charset="0"/>
              </a:rPr>
              <a:t>();</a:t>
            </a:r>
            <a:br>
              <a:rPr lang="en-US" sz="1800" dirty="0">
                <a:solidFill>
                  <a:schemeClr val="bg2"/>
                </a:solidFill>
                <a:latin typeface="IBM Plex Sans" panose="020B0503050203000203" pitchFamily="34" charset="0"/>
              </a:rPr>
            </a:br>
            <a:br>
              <a:rPr lang="en-US" sz="1800" dirty="0">
                <a:solidFill>
                  <a:schemeClr val="bg2"/>
                </a:solidFill>
                <a:latin typeface="IBM Plex Sans" panose="020B0503050203000203" pitchFamily="34" charset="0"/>
              </a:rPr>
            </a:br>
            <a:r>
              <a:rPr lang="en-US" sz="1800" dirty="0">
                <a:solidFill>
                  <a:schemeClr val="bg2"/>
                </a:solidFill>
                <a:latin typeface="IBM Plex Sans" panose="020B0503050203000203" pitchFamily="34" charset="0"/>
              </a:rPr>
              <a:t>}</a:t>
            </a:r>
          </a:p>
        </p:txBody>
      </p:sp>
      <p:sp>
        <p:nvSpPr>
          <p:cNvPr id="9" name="TextBox 8">
            <a:extLst>
              <a:ext uri="{FF2B5EF4-FFF2-40B4-BE49-F238E27FC236}">
                <a16:creationId xmlns:a16="http://schemas.microsoft.com/office/drawing/2014/main" id="{405254F2-CE56-4192-9D60-B4D46E15203F}"/>
              </a:ext>
            </a:extLst>
          </p:cNvPr>
          <p:cNvSpPr txBox="1"/>
          <p:nvPr/>
        </p:nvSpPr>
        <p:spPr>
          <a:xfrm>
            <a:off x="6492240" y="2261042"/>
            <a:ext cx="7909560" cy="791391"/>
          </a:xfrm>
          <a:prstGeom prst="rect">
            <a:avLst/>
          </a:prstGeom>
        </p:spPr>
        <p:txBody>
          <a:bodyPr wrap="square" lIns="91440" tIns="45720" rIns="91440" bIns="45720" rtlCol="0">
            <a:noAutofit/>
          </a:bodyPr>
          <a:lstStyle/>
          <a:p>
            <a:r>
              <a:rPr lang="en-US" sz="1800" dirty="0">
                <a:latin typeface="IBM Plex Sans" panose="020B0503050203000203" pitchFamily="34" charset="0"/>
              </a:rPr>
              <a:t>A typical Spring Security configuration might look something like the following example:</a:t>
            </a:r>
          </a:p>
        </p:txBody>
      </p:sp>
    </p:spTree>
    <p:extLst>
      <p:ext uri="{BB962C8B-B14F-4D97-AF65-F5344CB8AC3E}">
        <p14:creationId xmlns:p14="http://schemas.microsoft.com/office/powerpoint/2010/main" val="1556200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3457273-8BB0-4658-80CD-302F26D4C154}"/>
              </a:ext>
            </a:extLst>
          </p:cNvPr>
          <p:cNvSpPr>
            <a:spLocks noGrp="1"/>
          </p:cNvSpPr>
          <p:nvPr>
            <p:ph type="title"/>
          </p:nvPr>
        </p:nvSpPr>
        <p:spPr/>
        <p:txBody>
          <a:bodyPr/>
          <a:lstStyle/>
          <a:p>
            <a:r>
              <a:rPr lang="en-IN" dirty="0"/>
              <a:t>CORS Support</a:t>
            </a:r>
          </a:p>
        </p:txBody>
      </p:sp>
      <p:sp>
        <p:nvSpPr>
          <p:cNvPr id="11" name="Text Placeholder 10">
            <a:extLst>
              <a:ext uri="{FF2B5EF4-FFF2-40B4-BE49-F238E27FC236}">
                <a16:creationId xmlns:a16="http://schemas.microsoft.com/office/drawing/2014/main" id="{79445A80-CFCB-4A39-AD0F-895A759CB5F7}"/>
              </a:ext>
            </a:extLst>
          </p:cNvPr>
          <p:cNvSpPr>
            <a:spLocks noGrp="1"/>
          </p:cNvSpPr>
          <p:nvPr>
            <p:ph type="body" sz="quarter" idx="11"/>
          </p:nvPr>
        </p:nvSpPr>
        <p:spPr/>
        <p:txBody>
          <a:bodyPr/>
          <a:lstStyle/>
          <a:p>
            <a:r>
              <a:rPr lang="en-IN" dirty="0"/>
              <a:t>Observability by Design</a:t>
            </a:r>
          </a:p>
        </p:txBody>
      </p:sp>
      <p:sp>
        <p:nvSpPr>
          <p:cNvPr id="10" name="Content Placeholder 9">
            <a:extLst>
              <a:ext uri="{FF2B5EF4-FFF2-40B4-BE49-F238E27FC236}">
                <a16:creationId xmlns:a16="http://schemas.microsoft.com/office/drawing/2014/main" id="{0AE5EF7E-4546-4C4D-A5B5-1CECA0F30949}"/>
              </a:ext>
            </a:extLst>
          </p:cNvPr>
          <p:cNvSpPr>
            <a:spLocks noGrp="1"/>
          </p:cNvSpPr>
          <p:nvPr>
            <p:ph idx="1"/>
          </p:nvPr>
        </p:nvSpPr>
        <p:spPr>
          <a:xfrm>
            <a:off x="463891" y="2286000"/>
            <a:ext cx="6128822" cy="5257800"/>
          </a:xfrm>
        </p:spPr>
        <p:txBody>
          <a:bodyPr/>
          <a:lstStyle/>
          <a:p>
            <a:r>
              <a:rPr lang="en-US" sz="2400" dirty="0"/>
              <a:t>Cross Origin Resource Sharing (CORS) is a W3C specification that lets you to specify what kind of cross-domain requests are authorized in a flexible way.</a:t>
            </a:r>
            <a:br>
              <a:rPr lang="en-US" sz="2400" dirty="0"/>
            </a:br>
            <a:br>
              <a:rPr lang="en-US" sz="2400" dirty="0"/>
            </a:br>
            <a:r>
              <a:rPr lang="en-US" sz="2400" dirty="0"/>
              <a:t>If you use Spring MVC or Spring </a:t>
            </a:r>
            <a:r>
              <a:rPr lang="en-US" sz="2400" dirty="0" err="1"/>
              <a:t>WebFlux</a:t>
            </a:r>
            <a:r>
              <a:rPr lang="en-US" sz="2400" dirty="0"/>
              <a:t>, Actuator’s web endpoints can be configured to support such scenarios.</a:t>
            </a:r>
          </a:p>
          <a:p>
            <a:endParaRPr lang="en-IN" sz="2400" dirty="0"/>
          </a:p>
        </p:txBody>
      </p:sp>
      <p:sp>
        <p:nvSpPr>
          <p:cNvPr id="13" name="Content Placeholder 12">
            <a:extLst>
              <a:ext uri="{FF2B5EF4-FFF2-40B4-BE49-F238E27FC236}">
                <a16:creationId xmlns:a16="http://schemas.microsoft.com/office/drawing/2014/main" id="{CBCC8178-A063-4DCE-A0EB-DCD211DF4063}"/>
              </a:ext>
            </a:extLst>
          </p:cNvPr>
          <p:cNvSpPr>
            <a:spLocks noGrp="1"/>
          </p:cNvSpPr>
          <p:nvPr>
            <p:ph idx="13"/>
          </p:nvPr>
        </p:nvSpPr>
        <p:spPr/>
        <p:txBody>
          <a:bodyPr/>
          <a:lstStyle/>
          <a:p>
            <a:r>
              <a:rPr lang="en-US" sz="2400" dirty="0"/>
              <a:t>CORS support is disabled by default and is only enabled once the </a:t>
            </a:r>
            <a:r>
              <a:rPr lang="en-US" sz="2400" dirty="0" err="1">
                <a:latin typeface="Courier New" panose="02070309020205020404" pitchFamily="49" charset="0"/>
                <a:cs typeface="Courier New" panose="02070309020205020404" pitchFamily="49" charset="0"/>
              </a:rPr>
              <a:t>management.endpoints.web.cors.allowed</a:t>
            </a:r>
            <a:r>
              <a:rPr lang="en-US" sz="2400" dirty="0">
                <a:latin typeface="Courier New" panose="02070309020205020404" pitchFamily="49" charset="0"/>
                <a:cs typeface="Courier New" panose="02070309020205020404" pitchFamily="49" charset="0"/>
              </a:rPr>
              <a:t>-origins </a:t>
            </a:r>
            <a:r>
              <a:rPr lang="en-US" sz="2400" dirty="0"/>
              <a:t>property has been set. </a:t>
            </a:r>
            <a:br>
              <a:rPr lang="en-US" sz="2400" dirty="0"/>
            </a:br>
            <a:br>
              <a:rPr lang="en-US" sz="2400" dirty="0"/>
            </a:br>
            <a:r>
              <a:rPr lang="en-US" sz="2400" dirty="0"/>
              <a:t>The following configuration permits </a:t>
            </a:r>
            <a:r>
              <a:rPr lang="en-US" sz="2400" i="1" dirty="0"/>
              <a:t>GET</a:t>
            </a:r>
            <a:r>
              <a:rPr lang="en-US" sz="2400" dirty="0"/>
              <a:t> and </a:t>
            </a:r>
            <a:r>
              <a:rPr lang="en-US" sz="2400" i="1" dirty="0"/>
              <a:t>POST</a:t>
            </a:r>
            <a:r>
              <a:rPr lang="en-US" sz="2400" dirty="0"/>
              <a:t> calls from the </a:t>
            </a:r>
            <a:r>
              <a:rPr lang="en-US" sz="2400" i="1" dirty="0"/>
              <a:t>example.com</a:t>
            </a:r>
            <a:r>
              <a:rPr lang="en-US" sz="2400" dirty="0"/>
              <a:t> domain:</a:t>
            </a:r>
          </a:p>
          <a:p>
            <a:endParaRPr lang="en-US" dirty="0"/>
          </a:p>
          <a:p>
            <a:r>
              <a:rPr lang="en-US" sz="2200" dirty="0" err="1">
                <a:latin typeface="Courier New" panose="02070309020205020404" pitchFamily="49" charset="0"/>
                <a:cs typeface="Courier New" panose="02070309020205020404" pitchFamily="49" charset="0"/>
              </a:rPr>
              <a:t>management.endpoints.web.cors.allowed</a:t>
            </a:r>
            <a:r>
              <a:rPr lang="en-US" sz="2200" dirty="0">
                <a:latin typeface="Courier New" panose="02070309020205020404" pitchFamily="49" charset="0"/>
                <a:cs typeface="Courier New" panose="02070309020205020404" pitchFamily="49" charset="0"/>
              </a:rPr>
              <a:t>-origins=https://example.com</a:t>
            </a:r>
          </a:p>
          <a:p>
            <a:r>
              <a:rPr lang="en-US" sz="2200" dirty="0" err="1">
                <a:latin typeface="Courier New" panose="02070309020205020404" pitchFamily="49" charset="0"/>
                <a:cs typeface="Courier New" panose="02070309020205020404" pitchFamily="49" charset="0"/>
              </a:rPr>
              <a:t>management.endpoints.web.cors.allowed</a:t>
            </a:r>
            <a:r>
              <a:rPr lang="en-US" sz="2200" dirty="0">
                <a:latin typeface="Courier New" panose="02070309020205020404" pitchFamily="49" charset="0"/>
                <a:cs typeface="Courier New" panose="02070309020205020404" pitchFamily="49" charset="0"/>
              </a:rPr>
              <a:t>-methods=GET,POST</a:t>
            </a:r>
          </a:p>
          <a:p>
            <a:endParaRPr lang="en-IN" dirty="0"/>
          </a:p>
        </p:txBody>
      </p:sp>
    </p:spTree>
    <p:extLst>
      <p:ext uri="{BB962C8B-B14F-4D97-AF65-F5344CB8AC3E}">
        <p14:creationId xmlns:p14="http://schemas.microsoft.com/office/powerpoint/2010/main" val="392030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E0340B-8088-4C8A-A6CE-007D5E1A62DC}"/>
              </a:ext>
            </a:extLst>
          </p:cNvPr>
          <p:cNvSpPr>
            <a:spLocks noGrp="1"/>
          </p:cNvSpPr>
          <p:nvPr>
            <p:ph type="title"/>
          </p:nvPr>
        </p:nvSpPr>
        <p:spPr/>
        <p:txBody>
          <a:bodyPr/>
          <a:lstStyle/>
          <a:p>
            <a:r>
              <a:rPr lang="en-IN" dirty="0"/>
              <a:t>Implementing Custom Endpoints</a:t>
            </a:r>
          </a:p>
        </p:txBody>
      </p:sp>
      <p:sp>
        <p:nvSpPr>
          <p:cNvPr id="9" name="Text Placeholder 8">
            <a:extLst>
              <a:ext uri="{FF2B5EF4-FFF2-40B4-BE49-F238E27FC236}">
                <a16:creationId xmlns:a16="http://schemas.microsoft.com/office/drawing/2014/main" id="{9FA5D4A2-6F85-4E54-9FB2-501EE3DD85AE}"/>
              </a:ext>
            </a:extLst>
          </p:cNvPr>
          <p:cNvSpPr>
            <a:spLocks noGrp="1"/>
          </p:cNvSpPr>
          <p:nvPr>
            <p:ph type="body" sz="quarter" idx="11"/>
          </p:nvPr>
        </p:nvSpPr>
        <p:spPr/>
        <p:txBody>
          <a:bodyPr/>
          <a:lstStyle/>
          <a:p>
            <a:r>
              <a:rPr lang="en-IN" dirty="0"/>
              <a:t>Observability by Design</a:t>
            </a:r>
          </a:p>
        </p:txBody>
      </p:sp>
      <p:sp>
        <p:nvSpPr>
          <p:cNvPr id="7" name="Content Placeholder 6">
            <a:extLst>
              <a:ext uri="{FF2B5EF4-FFF2-40B4-BE49-F238E27FC236}">
                <a16:creationId xmlns:a16="http://schemas.microsoft.com/office/drawing/2014/main" id="{4364946D-D01F-4E0F-A3DE-6AB1016A1611}"/>
              </a:ext>
            </a:extLst>
          </p:cNvPr>
          <p:cNvSpPr>
            <a:spLocks noGrp="1"/>
          </p:cNvSpPr>
          <p:nvPr>
            <p:ph idx="1"/>
          </p:nvPr>
        </p:nvSpPr>
        <p:spPr>
          <a:xfrm>
            <a:off x="457200" y="2057400"/>
            <a:ext cx="2880360" cy="5806440"/>
          </a:xfrm>
        </p:spPr>
        <p:txBody>
          <a:bodyPr/>
          <a:lstStyle/>
          <a:p>
            <a:r>
              <a:rPr lang="en-US" dirty="0"/>
              <a:t>If you add a </a:t>
            </a:r>
            <a:r>
              <a:rPr lang="en-US" i="1" dirty="0"/>
              <a:t>@Bean </a:t>
            </a:r>
            <a:r>
              <a:rPr lang="en-US" dirty="0"/>
              <a:t>annotated with </a:t>
            </a:r>
            <a:r>
              <a:rPr lang="en-US" i="1" dirty="0"/>
              <a:t>@Endpoint</a:t>
            </a:r>
            <a:r>
              <a:rPr lang="en-US" dirty="0"/>
              <a:t>, any methods annotated with </a:t>
            </a:r>
            <a:r>
              <a:rPr lang="en-US" i="1" dirty="0"/>
              <a:t>@</a:t>
            </a:r>
            <a:r>
              <a:rPr lang="en-US" i="1" dirty="0" err="1"/>
              <a:t>ReadOperation</a:t>
            </a:r>
            <a:r>
              <a:rPr lang="en-US" dirty="0"/>
              <a:t>, </a:t>
            </a:r>
            <a:r>
              <a:rPr lang="en-US" i="1" dirty="0"/>
              <a:t>@</a:t>
            </a:r>
            <a:r>
              <a:rPr lang="en-US" i="1" dirty="0" err="1"/>
              <a:t>WriteOperation</a:t>
            </a:r>
            <a:r>
              <a:rPr lang="en-US" dirty="0"/>
              <a:t>, or </a:t>
            </a:r>
            <a:r>
              <a:rPr lang="en-US" i="1" dirty="0"/>
              <a:t>@</a:t>
            </a:r>
            <a:r>
              <a:rPr lang="en-US" i="1" dirty="0" err="1"/>
              <a:t>DeleteOperation</a:t>
            </a:r>
            <a:r>
              <a:rPr lang="en-US" dirty="0"/>
              <a:t> are automatically exposed over JMX, and, in a web application, over HTTP as well. Endpoints can be exposed over HTTP using Jersey, Spring MVC, or Spring </a:t>
            </a:r>
            <a:r>
              <a:rPr lang="en-US" dirty="0" err="1"/>
              <a:t>WebFlux</a:t>
            </a:r>
            <a:r>
              <a:rPr lang="en-US" dirty="0"/>
              <a:t>. If both Jersey and Spring MVC are available, then Spring MVC will be used.</a:t>
            </a:r>
          </a:p>
          <a:p>
            <a:endParaRPr lang="en-IN" dirty="0"/>
          </a:p>
        </p:txBody>
      </p:sp>
      <p:sp>
        <p:nvSpPr>
          <p:cNvPr id="8" name="Content Placeholder 7">
            <a:extLst>
              <a:ext uri="{FF2B5EF4-FFF2-40B4-BE49-F238E27FC236}">
                <a16:creationId xmlns:a16="http://schemas.microsoft.com/office/drawing/2014/main" id="{29420385-6504-4EF7-9A46-5197F5DEA4F3}"/>
              </a:ext>
            </a:extLst>
          </p:cNvPr>
          <p:cNvSpPr>
            <a:spLocks noGrp="1"/>
          </p:cNvSpPr>
          <p:nvPr>
            <p:ph idx="10"/>
          </p:nvPr>
        </p:nvSpPr>
        <p:spPr>
          <a:xfrm>
            <a:off x="7680960" y="2057400"/>
            <a:ext cx="3063240" cy="5257800"/>
          </a:xfrm>
        </p:spPr>
        <p:txBody>
          <a:bodyPr/>
          <a:lstStyle/>
          <a:p>
            <a:r>
              <a:rPr lang="en-US" dirty="0"/>
              <a:t>You can write technology-specific extensions by using </a:t>
            </a:r>
            <a:r>
              <a:rPr lang="en-US" i="1" dirty="0"/>
              <a:t>@</a:t>
            </a:r>
            <a:r>
              <a:rPr lang="en-US" i="1" dirty="0" err="1"/>
              <a:t>EndpointWebExtension</a:t>
            </a:r>
            <a:r>
              <a:rPr lang="en-US" i="1" dirty="0"/>
              <a:t> </a:t>
            </a:r>
            <a:r>
              <a:rPr lang="en-US" dirty="0"/>
              <a:t>and </a:t>
            </a:r>
            <a:r>
              <a:rPr lang="en-US" i="1" dirty="0"/>
              <a:t>@</a:t>
            </a:r>
            <a:r>
              <a:rPr lang="en-US" i="1" dirty="0" err="1"/>
              <a:t>EndpointJmxExtension</a:t>
            </a:r>
            <a:r>
              <a:rPr lang="en-US" dirty="0"/>
              <a:t>. </a:t>
            </a:r>
            <a:br>
              <a:rPr lang="en-US" dirty="0"/>
            </a:br>
            <a:br>
              <a:rPr lang="en-US" dirty="0"/>
            </a:br>
            <a:br>
              <a:rPr lang="en-US" dirty="0"/>
            </a:br>
            <a:r>
              <a:rPr lang="en-US" dirty="0"/>
              <a:t>These annotations allow you to provide technology-specific operations to augment an existing endpoint.</a:t>
            </a:r>
          </a:p>
          <a:p>
            <a:endParaRPr lang="en-IN" dirty="0"/>
          </a:p>
        </p:txBody>
      </p:sp>
      <p:sp>
        <p:nvSpPr>
          <p:cNvPr id="10" name="Content Placeholder 9">
            <a:extLst>
              <a:ext uri="{FF2B5EF4-FFF2-40B4-BE49-F238E27FC236}">
                <a16:creationId xmlns:a16="http://schemas.microsoft.com/office/drawing/2014/main" id="{AF2342D5-88DC-4C3F-A345-6188ADF98630}"/>
              </a:ext>
            </a:extLst>
          </p:cNvPr>
          <p:cNvSpPr>
            <a:spLocks noGrp="1"/>
          </p:cNvSpPr>
          <p:nvPr>
            <p:ph idx="12"/>
          </p:nvPr>
        </p:nvSpPr>
        <p:spPr>
          <a:xfrm>
            <a:off x="4267200" y="2057400"/>
            <a:ext cx="2773680" cy="5257800"/>
          </a:xfrm>
        </p:spPr>
        <p:txBody>
          <a:bodyPr/>
          <a:lstStyle/>
          <a:p>
            <a:r>
              <a:rPr lang="en-US" dirty="0"/>
              <a:t>You can also write technology-specific endpoints by using </a:t>
            </a:r>
            <a:r>
              <a:rPr lang="en-US" i="1" dirty="0"/>
              <a:t>@</a:t>
            </a:r>
            <a:r>
              <a:rPr lang="en-US" i="1" dirty="0" err="1"/>
              <a:t>JmxEndpoint</a:t>
            </a:r>
            <a:r>
              <a:rPr lang="en-US" dirty="0"/>
              <a:t> or </a:t>
            </a:r>
            <a:r>
              <a:rPr lang="en-US" i="1" dirty="0"/>
              <a:t>@</a:t>
            </a:r>
            <a:r>
              <a:rPr lang="en-US" i="1" dirty="0" err="1"/>
              <a:t>WebEndpoint</a:t>
            </a:r>
            <a:r>
              <a:rPr lang="en-US" dirty="0"/>
              <a:t>. These endpoints are restricted to their respective technologies. </a:t>
            </a:r>
            <a:br>
              <a:rPr lang="en-US" dirty="0"/>
            </a:br>
            <a:br>
              <a:rPr lang="en-US" dirty="0"/>
            </a:br>
            <a:r>
              <a:rPr lang="en-US" dirty="0"/>
              <a:t>For example, </a:t>
            </a:r>
            <a:r>
              <a:rPr lang="en-US" i="1" dirty="0"/>
              <a:t>@</a:t>
            </a:r>
            <a:r>
              <a:rPr lang="en-US" i="1" dirty="0" err="1"/>
              <a:t>WebEndpoint</a:t>
            </a:r>
            <a:r>
              <a:rPr lang="en-US" dirty="0"/>
              <a:t> is exposed only over HTTP and not over JMX.</a:t>
            </a:r>
          </a:p>
          <a:p>
            <a:endParaRPr lang="en-IN" dirty="0"/>
          </a:p>
        </p:txBody>
      </p:sp>
      <p:sp>
        <p:nvSpPr>
          <p:cNvPr id="11" name="Content Placeholder 10">
            <a:extLst>
              <a:ext uri="{FF2B5EF4-FFF2-40B4-BE49-F238E27FC236}">
                <a16:creationId xmlns:a16="http://schemas.microsoft.com/office/drawing/2014/main" id="{4F9D2A0B-6CA0-4550-9053-ACA733A4DC45}"/>
              </a:ext>
            </a:extLst>
          </p:cNvPr>
          <p:cNvSpPr>
            <a:spLocks noGrp="1"/>
          </p:cNvSpPr>
          <p:nvPr>
            <p:ph idx="13"/>
          </p:nvPr>
        </p:nvSpPr>
        <p:spPr>
          <a:xfrm>
            <a:off x="11430000" y="2057400"/>
            <a:ext cx="2880360" cy="5257800"/>
          </a:xfrm>
        </p:spPr>
        <p:txBody>
          <a:bodyPr/>
          <a:lstStyle/>
          <a:p>
            <a:r>
              <a:rPr lang="en-US" dirty="0"/>
              <a:t>Finally, if you need access to web-framework-specific functionality, you can implement Servlet or Spring </a:t>
            </a:r>
            <a:r>
              <a:rPr lang="en-US" i="1" dirty="0"/>
              <a:t>@Controller </a:t>
            </a:r>
            <a:r>
              <a:rPr lang="en-US" dirty="0"/>
              <a:t>and </a:t>
            </a:r>
            <a:r>
              <a:rPr lang="en-US" i="1" dirty="0"/>
              <a:t>@</a:t>
            </a:r>
            <a:r>
              <a:rPr lang="en-US" i="1" dirty="0" err="1"/>
              <a:t>RestController</a:t>
            </a:r>
            <a:r>
              <a:rPr lang="en-US" i="1" dirty="0"/>
              <a:t> </a:t>
            </a:r>
            <a:r>
              <a:rPr lang="en-US" dirty="0"/>
              <a:t>endpoints at the cost of them not being available over JMX or when using a different web framework.</a:t>
            </a:r>
          </a:p>
        </p:txBody>
      </p:sp>
      <mc:AlternateContent xmlns:mc="http://schemas.openxmlformats.org/markup-compatibility/2006" xmlns:p14="http://schemas.microsoft.com/office/powerpoint/2010/main">
        <mc:Choice Requires="p14">
          <p:contentPart p14:bwMode="auto" r:id="rId2">
            <p14:nvContentPartPr>
              <p14:cNvPr id="19" name="Ink 18">
                <a:extLst>
                  <a:ext uri="{FF2B5EF4-FFF2-40B4-BE49-F238E27FC236}">
                    <a16:creationId xmlns:a16="http://schemas.microsoft.com/office/drawing/2014/main" id="{91026409-27A3-4D3A-B0A7-F7AB16B5DC1D}"/>
                  </a:ext>
                </a:extLst>
              </p14:cNvPr>
              <p14:cNvContentPartPr/>
              <p14:nvPr/>
            </p14:nvContentPartPr>
            <p14:xfrm>
              <a:off x="-591462" y="5921060"/>
              <a:ext cx="11520" cy="360"/>
            </p14:xfrm>
          </p:contentPart>
        </mc:Choice>
        <mc:Fallback xmlns="">
          <p:pic>
            <p:nvPicPr>
              <p:cNvPr id="19" name="Ink 18">
                <a:extLst>
                  <a:ext uri="{FF2B5EF4-FFF2-40B4-BE49-F238E27FC236}">
                    <a16:creationId xmlns:a16="http://schemas.microsoft.com/office/drawing/2014/main" id="{91026409-27A3-4D3A-B0A7-F7AB16B5DC1D}"/>
                  </a:ext>
                </a:extLst>
              </p:cNvPr>
              <p:cNvPicPr/>
              <p:nvPr/>
            </p:nvPicPr>
            <p:blipFill>
              <a:blip r:embed="rId3"/>
              <a:stretch>
                <a:fillRect/>
              </a:stretch>
            </p:blipFill>
            <p:spPr>
              <a:xfrm>
                <a:off x="-600462" y="5912060"/>
                <a:ext cx="29160" cy="18000"/>
              </a:xfrm>
              <a:prstGeom prst="rect">
                <a:avLst/>
              </a:prstGeom>
            </p:spPr>
          </p:pic>
        </mc:Fallback>
      </mc:AlternateContent>
    </p:spTree>
    <p:extLst>
      <p:ext uri="{BB962C8B-B14F-4D97-AF65-F5344CB8AC3E}">
        <p14:creationId xmlns:p14="http://schemas.microsoft.com/office/powerpoint/2010/main" val="325770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53EA70-72B3-4BE5-A210-BE405235BBEC}"/>
              </a:ext>
            </a:extLst>
          </p:cNvPr>
          <p:cNvSpPr>
            <a:spLocks noGrp="1"/>
          </p:cNvSpPr>
          <p:nvPr>
            <p:ph type="body" sz="quarter" idx="11"/>
          </p:nvPr>
        </p:nvSpPr>
        <p:spPr/>
        <p:txBody>
          <a:bodyPr/>
          <a:lstStyle/>
          <a:p>
            <a:r>
              <a:rPr lang="en-IN" dirty="0"/>
              <a:t>Observability by Design</a:t>
            </a:r>
          </a:p>
        </p:txBody>
      </p:sp>
      <p:sp>
        <p:nvSpPr>
          <p:cNvPr id="5" name="Title 4">
            <a:extLst>
              <a:ext uri="{FF2B5EF4-FFF2-40B4-BE49-F238E27FC236}">
                <a16:creationId xmlns:a16="http://schemas.microsoft.com/office/drawing/2014/main" id="{281B695A-B13B-4F85-A332-E0DFB65EEE0E}"/>
              </a:ext>
            </a:extLst>
          </p:cNvPr>
          <p:cNvSpPr>
            <a:spLocks noGrp="1"/>
          </p:cNvSpPr>
          <p:nvPr>
            <p:ph type="title"/>
          </p:nvPr>
        </p:nvSpPr>
        <p:spPr/>
        <p:txBody>
          <a:bodyPr/>
          <a:lstStyle/>
          <a:p>
            <a:r>
              <a:rPr lang="en-IN" dirty="0"/>
              <a:t>Health Information</a:t>
            </a:r>
          </a:p>
        </p:txBody>
      </p:sp>
      <p:sp>
        <p:nvSpPr>
          <p:cNvPr id="6" name="Content Placeholder 3">
            <a:extLst>
              <a:ext uri="{FF2B5EF4-FFF2-40B4-BE49-F238E27FC236}">
                <a16:creationId xmlns:a16="http://schemas.microsoft.com/office/drawing/2014/main" id="{1B294231-1462-4E12-A1AE-919E51F44236}"/>
              </a:ext>
            </a:extLst>
          </p:cNvPr>
          <p:cNvSpPr>
            <a:spLocks noGrp="1"/>
          </p:cNvSpPr>
          <p:nvPr>
            <p:ph idx="1"/>
          </p:nvPr>
        </p:nvSpPr>
        <p:spPr>
          <a:xfrm>
            <a:off x="457200" y="2240280"/>
            <a:ext cx="5351582" cy="5074920"/>
          </a:xfrm>
        </p:spPr>
        <p:txBody>
          <a:bodyPr/>
          <a:lstStyle/>
          <a:p>
            <a:r>
              <a:rPr lang="en-US" sz="2200" dirty="0"/>
              <a:t>You can use health information to check the status of your running application. It is often used by monitoring software to alert someone when a production system goes down. The information exposed by the health endpoint depends on the </a:t>
            </a:r>
            <a:r>
              <a:rPr lang="en-US" sz="2200" dirty="0" err="1">
                <a:latin typeface="Courier New" panose="02070309020205020404" pitchFamily="49" charset="0"/>
                <a:cs typeface="Courier New" panose="02070309020205020404" pitchFamily="49" charset="0"/>
              </a:rPr>
              <a:t>management.endpoint.health.show</a:t>
            </a:r>
            <a:r>
              <a:rPr lang="en-US" sz="2200" dirty="0">
                <a:latin typeface="Courier New" panose="02070309020205020404" pitchFamily="49" charset="0"/>
                <a:cs typeface="Courier New" panose="02070309020205020404" pitchFamily="49" charset="0"/>
              </a:rPr>
              <a:t>-details</a:t>
            </a:r>
            <a:r>
              <a:rPr lang="en-US" sz="2200" dirty="0"/>
              <a:t> </a:t>
            </a:r>
            <a:br>
              <a:rPr lang="en-US" sz="2200" dirty="0"/>
            </a:br>
            <a:r>
              <a:rPr lang="en-US" sz="2200" dirty="0"/>
              <a:t>and </a:t>
            </a:r>
            <a:r>
              <a:rPr lang="en-US" sz="2200" dirty="0" err="1">
                <a:latin typeface="Courier New" panose="02070309020205020404" pitchFamily="49" charset="0"/>
                <a:cs typeface="Courier New" panose="02070309020205020404" pitchFamily="49" charset="0"/>
              </a:rPr>
              <a:t>management.endpoint.health.show</a:t>
            </a:r>
            <a:r>
              <a:rPr lang="en-US" sz="2200" dirty="0">
                <a:latin typeface="Courier New" panose="02070309020205020404" pitchFamily="49" charset="0"/>
                <a:cs typeface="Courier New" panose="02070309020205020404" pitchFamily="49" charset="0"/>
              </a:rPr>
              <a:t>-components </a:t>
            </a:r>
            <a:br>
              <a:rPr lang="en-US" dirty="0">
                <a:latin typeface="Courier New" panose="02070309020205020404" pitchFamily="49" charset="0"/>
                <a:cs typeface="Courier New" panose="02070309020205020404" pitchFamily="49" charset="0"/>
              </a:rPr>
            </a:br>
            <a:r>
              <a:rPr lang="en-US" sz="2200" dirty="0"/>
              <a:t>properties, that can be configured with one of the values displayed in the table here.</a:t>
            </a:r>
          </a:p>
        </p:txBody>
      </p:sp>
      <p:graphicFrame>
        <p:nvGraphicFramePr>
          <p:cNvPr id="7" name="Table 6">
            <a:extLst>
              <a:ext uri="{FF2B5EF4-FFF2-40B4-BE49-F238E27FC236}">
                <a16:creationId xmlns:a16="http://schemas.microsoft.com/office/drawing/2014/main" id="{D773CEF1-FF9E-4138-9CA1-5970B19F7C1C}"/>
              </a:ext>
            </a:extLst>
          </p:cNvPr>
          <p:cNvGraphicFramePr>
            <a:graphicFrameLocks noGrp="1"/>
          </p:cNvGraphicFramePr>
          <p:nvPr>
            <p:extLst>
              <p:ext uri="{D42A27DB-BD31-4B8C-83A1-F6EECF244321}">
                <p14:modId xmlns:p14="http://schemas.microsoft.com/office/powerpoint/2010/main" val="2058138639"/>
              </p:ext>
            </p:extLst>
          </p:nvPr>
        </p:nvGraphicFramePr>
        <p:xfrm>
          <a:off x="6172200" y="3108960"/>
          <a:ext cx="8183880" cy="2780346"/>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3195148471"/>
                    </a:ext>
                  </a:extLst>
                </a:gridCol>
                <a:gridCol w="5669280">
                  <a:extLst>
                    <a:ext uri="{9D8B030D-6E8A-4147-A177-3AD203B41FA5}">
                      <a16:colId xmlns:a16="http://schemas.microsoft.com/office/drawing/2014/main" val="1461002247"/>
                    </a:ext>
                  </a:extLst>
                </a:gridCol>
              </a:tblGrid>
              <a:tr h="488971">
                <a:tc>
                  <a:txBody>
                    <a:bodyPr/>
                    <a:lstStyle/>
                    <a:p>
                      <a:pPr algn="ctr"/>
                      <a:r>
                        <a:rPr lang="en-IN" dirty="0">
                          <a:solidFill>
                            <a:schemeClr val="bg2"/>
                          </a:solidFill>
                          <a:latin typeface="IBM Plex Sans" panose="020B0503050203000203" pitchFamily="34" charset="0"/>
                        </a:rPr>
                        <a:t>Name</a:t>
                      </a:r>
                    </a:p>
                  </a:txBody>
                  <a:tcPr>
                    <a:solidFill>
                      <a:srgbClr val="0530AD"/>
                    </a:solidFill>
                  </a:tcPr>
                </a:tc>
                <a:tc>
                  <a:txBody>
                    <a:bodyPr/>
                    <a:lstStyle/>
                    <a:p>
                      <a:pPr algn="ctr"/>
                      <a:r>
                        <a:rPr lang="en-IN" dirty="0">
                          <a:solidFill>
                            <a:schemeClr val="bg2"/>
                          </a:solidFill>
                          <a:latin typeface="IBM Plex Sans" panose="020B0503050203000203" pitchFamily="34" charset="0"/>
                        </a:rPr>
                        <a:t>Description</a:t>
                      </a:r>
                    </a:p>
                  </a:txBody>
                  <a:tcPr>
                    <a:solidFill>
                      <a:srgbClr val="0530AD"/>
                    </a:solidFill>
                  </a:tcPr>
                </a:tc>
                <a:extLst>
                  <a:ext uri="{0D108BD9-81ED-4DB2-BD59-A6C34878D82A}">
                    <a16:rowId xmlns:a16="http://schemas.microsoft.com/office/drawing/2014/main" val="3078018591"/>
                  </a:ext>
                </a:extLst>
              </a:tr>
              <a:tr h="431098">
                <a:tc>
                  <a:txBody>
                    <a:bodyPr/>
                    <a:lstStyle/>
                    <a:p>
                      <a:r>
                        <a:rPr lang="en-AU" sz="2000" dirty="0">
                          <a:latin typeface="IBM Plex Sans" panose="020B0503050203000203" pitchFamily="34" charset="0"/>
                        </a:rPr>
                        <a:t>never</a:t>
                      </a:r>
                    </a:p>
                  </a:txBody>
                  <a:tcPr marL="102484" marR="102484" marT="51242" marB="51242" anchor="ctr"/>
                </a:tc>
                <a:tc>
                  <a:txBody>
                    <a:bodyPr/>
                    <a:lstStyle/>
                    <a:p>
                      <a:r>
                        <a:rPr lang="en-AU" sz="2000" dirty="0">
                          <a:latin typeface="IBM Plex Sans" panose="020B0503050203000203" pitchFamily="34" charset="0"/>
                        </a:rPr>
                        <a:t>Details never shown</a:t>
                      </a:r>
                    </a:p>
                  </a:txBody>
                  <a:tcPr marL="102484" marR="102484" marT="51242" marB="51242" anchor="ctr"/>
                </a:tc>
                <a:extLst>
                  <a:ext uri="{0D108BD9-81ED-4DB2-BD59-A6C34878D82A}">
                    <a16:rowId xmlns:a16="http://schemas.microsoft.com/office/drawing/2014/main" val="2927062419"/>
                  </a:ext>
                </a:extLst>
              </a:tr>
              <a:tr h="431098">
                <a:tc>
                  <a:txBody>
                    <a:bodyPr/>
                    <a:lstStyle/>
                    <a:p>
                      <a:r>
                        <a:rPr lang="en-AU" sz="2000" dirty="0">
                          <a:latin typeface="IBM Plex Sans" panose="020B0503050203000203" pitchFamily="34" charset="0"/>
                        </a:rPr>
                        <a:t>when-authorized</a:t>
                      </a:r>
                    </a:p>
                  </a:txBody>
                  <a:tcPr marL="102484" marR="102484" marT="51242" marB="51242" anchor="ctr"/>
                </a:tc>
                <a:tc>
                  <a:txBody>
                    <a:bodyPr/>
                    <a:lstStyle/>
                    <a:p>
                      <a:r>
                        <a:rPr lang="en-US" sz="2000" dirty="0">
                          <a:latin typeface="IBM Plex Sans" panose="020B0503050203000203" pitchFamily="34" charset="0"/>
                        </a:rPr>
                        <a:t>Details only shown to authorized users, authorized roles can be configured using </a:t>
                      </a:r>
                      <a:r>
                        <a:rPr lang="en-US" sz="2000" dirty="0" err="1">
                          <a:latin typeface="Courier New" panose="02070309020205020404" pitchFamily="49" charset="0"/>
                          <a:cs typeface="Courier New" panose="02070309020205020404" pitchFamily="49" charset="0"/>
                        </a:rPr>
                        <a:t>management.endpoint.health.roles</a:t>
                      </a:r>
                      <a:endParaRPr lang="en-US" sz="2000" dirty="0">
                        <a:latin typeface="IBM Plex Sans" panose="020B0503050203000203" pitchFamily="34" charset="0"/>
                      </a:endParaRPr>
                    </a:p>
                  </a:txBody>
                  <a:tcPr marL="102484" marR="102484" marT="51242" marB="51242" anchor="ctr"/>
                </a:tc>
                <a:extLst>
                  <a:ext uri="{0D108BD9-81ED-4DB2-BD59-A6C34878D82A}">
                    <a16:rowId xmlns:a16="http://schemas.microsoft.com/office/drawing/2014/main" val="3114451700"/>
                  </a:ext>
                </a:extLst>
              </a:tr>
              <a:tr h="431098">
                <a:tc>
                  <a:txBody>
                    <a:bodyPr/>
                    <a:lstStyle/>
                    <a:p>
                      <a:r>
                        <a:rPr lang="en-AU" sz="2000">
                          <a:latin typeface="IBM Plex Sans" panose="020B0503050203000203" pitchFamily="34" charset="0"/>
                        </a:rPr>
                        <a:t>always</a:t>
                      </a:r>
                    </a:p>
                  </a:txBody>
                  <a:tcPr marL="102484" marR="102484" marT="51242" marB="51242" anchor="ctr"/>
                </a:tc>
                <a:tc>
                  <a:txBody>
                    <a:bodyPr/>
                    <a:lstStyle/>
                    <a:p>
                      <a:r>
                        <a:rPr lang="en-US" sz="2000" dirty="0">
                          <a:latin typeface="IBM Plex Sans" panose="020B0503050203000203" pitchFamily="34" charset="0"/>
                        </a:rPr>
                        <a:t>Details shown to all users</a:t>
                      </a:r>
                    </a:p>
                  </a:txBody>
                  <a:tcPr marL="102484" marR="102484" marT="51242" marB="51242" anchor="ctr"/>
                </a:tc>
                <a:extLst>
                  <a:ext uri="{0D108BD9-81ED-4DB2-BD59-A6C34878D82A}">
                    <a16:rowId xmlns:a16="http://schemas.microsoft.com/office/drawing/2014/main" val="1476365635"/>
                  </a:ext>
                </a:extLst>
              </a:tr>
              <a:tr h="412295">
                <a:tc>
                  <a:txBody>
                    <a:bodyPr/>
                    <a:lstStyle/>
                    <a:p>
                      <a:r>
                        <a:rPr lang="en-AU" sz="2000" dirty="0">
                          <a:latin typeface="IBM Plex Sans" panose="020B0503050203000203" pitchFamily="34" charset="0"/>
                        </a:rPr>
                        <a:t>never</a:t>
                      </a:r>
                    </a:p>
                  </a:txBody>
                  <a:tcPr marL="102484" marR="102484" marT="51242" marB="51242" anchor="ctr"/>
                </a:tc>
                <a:tc>
                  <a:txBody>
                    <a:bodyPr/>
                    <a:lstStyle/>
                    <a:p>
                      <a:r>
                        <a:rPr lang="en-AU" sz="2000" dirty="0">
                          <a:latin typeface="IBM Plex Sans" panose="020B0503050203000203" pitchFamily="34" charset="0"/>
                        </a:rPr>
                        <a:t>Details never shown</a:t>
                      </a:r>
                    </a:p>
                  </a:txBody>
                  <a:tcPr marL="102484" marR="102484" marT="51242" marB="51242" anchor="ctr"/>
                </a:tc>
                <a:extLst>
                  <a:ext uri="{0D108BD9-81ED-4DB2-BD59-A6C34878D82A}">
                    <a16:rowId xmlns:a16="http://schemas.microsoft.com/office/drawing/2014/main" val="4136942808"/>
                  </a:ext>
                </a:extLst>
              </a:tr>
            </a:tbl>
          </a:graphicData>
        </a:graphic>
      </p:graphicFrame>
      <p:sp>
        <p:nvSpPr>
          <p:cNvPr id="8" name="Rectangle 7">
            <a:extLst>
              <a:ext uri="{FF2B5EF4-FFF2-40B4-BE49-F238E27FC236}">
                <a16:creationId xmlns:a16="http://schemas.microsoft.com/office/drawing/2014/main" id="{5B2A4D4C-0BAF-4A11-ABC7-7F2A22BCE589}"/>
              </a:ext>
            </a:extLst>
          </p:cNvPr>
          <p:cNvSpPr/>
          <p:nvPr/>
        </p:nvSpPr>
        <p:spPr>
          <a:xfrm>
            <a:off x="8321040" y="411480"/>
            <a:ext cx="3886200" cy="1325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IN" sz="2000" dirty="0">
                <a:latin typeface="IBM Plex Sans" panose="020B0503050000000000" pitchFamily="34" charset="0"/>
              </a:rPr>
              <a:t>To SME: Is Health Information an option, command? We need to specify it.</a:t>
            </a:r>
          </a:p>
        </p:txBody>
      </p:sp>
    </p:spTree>
    <p:extLst>
      <p:ext uri="{BB962C8B-B14F-4D97-AF65-F5344CB8AC3E}">
        <p14:creationId xmlns:p14="http://schemas.microsoft.com/office/powerpoint/2010/main" val="382748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IN" dirty="0"/>
              <a:t>Microservices Patterns</a:t>
            </a:r>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459477" y="2172307"/>
            <a:ext cx="13452923" cy="4670014"/>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F2C9"/>
            </a:solidFill>
            <a:ln>
              <a:solidFill>
                <a:srgbClr val="FFC00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rgbClr val="FFC00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6805136" y="3007301"/>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3544835" y="3021979"/>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10244157" y="300730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6805136" y="4183754"/>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3544835" y="4194905"/>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10244157" y="3981979"/>
            <a:ext cx="216517" cy="441710"/>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6805136" y="5393660"/>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3544835" y="5407043"/>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6801502" y="660639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3541201" y="660639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693754" y="7243744"/>
            <a:ext cx="11545689" cy="512064"/>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355080"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287000"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10251211" y="5182966"/>
            <a:ext cx="216517" cy="441710"/>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10241280" y="6366231"/>
            <a:ext cx="216517" cy="441710"/>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3673302" y="2783868"/>
            <a:ext cx="216517" cy="441710"/>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3673301" y="3978523"/>
            <a:ext cx="216517" cy="441710"/>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3682363" y="5407043"/>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3682363" y="6370570"/>
            <a:ext cx="216517" cy="441710"/>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4069628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FF51FF-C26E-4ABA-A163-044280609FAC}"/>
              </a:ext>
            </a:extLst>
          </p:cNvPr>
          <p:cNvSpPr>
            <a:spLocks noGrp="1"/>
          </p:cNvSpPr>
          <p:nvPr>
            <p:ph type="body" sz="quarter" idx="11"/>
          </p:nvPr>
        </p:nvSpPr>
        <p:spPr/>
        <p:txBody>
          <a:bodyPr/>
          <a:lstStyle/>
          <a:p>
            <a:r>
              <a:rPr lang="en-IN" dirty="0"/>
              <a:t>Observability by Design</a:t>
            </a:r>
          </a:p>
        </p:txBody>
      </p:sp>
      <p:sp>
        <p:nvSpPr>
          <p:cNvPr id="5" name="Title 4">
            <a:extLst>
              <a:ext uri="{FF2B5EF4-FFF2-40B4-BE49-F238E27FC236}">
                <a16:creationId xmlns:a16="http://schemas.microsoft.com/office/drawing/2014/main" id="{A53EDC9D-298E-4FBC-BEDC-0BCC22029DA9}"/>
              </a:ext>
            </a:extLst>
          </p:cNvPr>
          <p:cNvSpPr>
            <a:spLocks noGrp="1"/>
          </p:cNvSpPr>
          <p:nvPr>
            <p:ph type="title"/>
          </p:nvPr>
        </p:nvSpPr>
        <p:spPr/>
        <p:txBody>
          <a:bodyPr/>
          <a:lstStyle/>
          <a:p>
            <a:r>
              <a:rPr lang="en-US" dirty="0"/>
              <a:t>Monitoring and Management over HTTP</a:t>
            </a:r>
            <a:endParaRPr lang="en-IN" dirty="0"/>
          </a:p>
        </p:txBody>
      </p:sp>
      <p:sp>
        <p:nvSpPr>
          <p:cNvPr id="6" name="TextBox 5">
            <a:extLst>
              <a:ext uri="{FF2B5EF4-FFF2-40B4-BE49-F238E27FC236}">
                <a16:creationId xmlns:a16="http://schemas.microsoft.com/office/drawing/2014/main" id="{78C87C7B-B43A-4BFD-A62D-8CF88817EECC}"/>
              </a:ext>
            </a:extLst>
          </p:cNvPr>
          <p:cNvSpPr txBox="1"/>
          <p:nvPr/>
        </p:nvSpPr>
        <p:spPr>
          <a:xfrm>
            <a:off x="1280160" y="2651760"/>
            <a:ext cx="5257800" cy="4892040"/>
          </a:xfrm>
          <a:prstGeom prst="roundRect">
            <a:avLst/>
          </a:prstGeom>
          <a:solidFill>
            <a:srgbClr val="0549DA"/>
          </a:solidFill>
        </p:spPr>
        <p:txBody>
          <a:bodyPr wrap="square" rtlCol="0" anchor="ctr">
            <a:noAutofit/>
          </a:bodyPr>
          <a:lstStyle/>
          <a:p>
            <a:pPr lvl="0" defTabSz="914400"/>
            <a:r>
              <a:rPr lang="en-US" sz="2000" kern="0" dirty="0">
                <a:solidFill>
                  <a:prstClr val="white"/>
                </a:solidFill>
                <a:latin typeface="IBM Plex Sans" panose="020B0503050203000203" pitchFamily="34" charset="0"/>
              </a:rPr>
              <a:t>If you are developing a web application, the Spring Boot Actuator auto-configures all enabled endpoints to be exposed over HTTP. </a:t>
            </a:r>
            <a:br>
              <a:rPr lang="en-US" sz="2000" kern="0" dirty="0">
                <a:solidFill>
                  <a:prstClr val="white"/>
                </a:solidFill>
                <a:latin typeface="IBM Plex Sans" panose="020B0503050203000203" pitchFamily="34" charset="0"/>
              </a:rPr>
            </a:br>
            <a:endParaRPr lang="en-US" sz="2000" kern="0" dirty="0">
              <a:solidFill>
                <a:prstClr val="white"/>
              </a:solidFill>
              <a:latin typeface="IBM Plex Sans" panose="020B0503050203000203" pitchFamily="34" charset="0"/>
            </a:endParaRPr>
          </a:p>
          <a:p>
            <a:pPr lvl="0" defTabSz="914400"/>
            <a:r>
              <a:rPr lang="en-US" sz="2000" kern="0" dirty="0">
                <a:solidFill>
                  <a:prstClr val="white"/>
                </a:solidFill>
                <a:latin typeface="IBM Plex Sans" panose="020B0503050203000203" pitchFamily="34" charset="0"/>
              </a:rPr>
              <a:t>The default convention is to use the ID of the endpoint with a prefix of </a:t>
            </a:r>
            <a:r>
              <a:rPr lang="en-US" sz="2000" i="1" kern="0" dirty="0">
                <a:solidFill>
                  <a:prstClr val="white"/>
                </a:solidFill>
                <a:latin typeface="IBM Plex Sans" panose="020B0503050203000203" pitchFamily="34" charset="0"/>
              </a:rPr>
              <a:t>/actuator</a:t>
            </a:r>
            <a:r>
              <a:rPr lang="en-US" sz="2000" kern="0" dirty="0">
                <a:solidFill>
                  <a:prstClr val="white"/>
                </a:solidFill>
                <a:latin typeface="IBM Plex Sans" panose="020B0503050203000203" pitchFamily="34" charset="0"/>
              </a:rPr>
              <a:t> as the URL path. </a:t>
            </a:r>
            <a:br>
              <a:rPr lang="en-US" sz="2000" kern="0" dirty="0">
                <a:solidFill>
                  <a:prstClr val="white"/>
                </a:solidFill>
                <a:latin typeface="IBM Plex Sans" panose="020B0503050203000203" pitchFamily="34" charset="0"/>
              </a:rPr>
            </a:br>
            <a:br>
              <a:rPr lang="en-US" sz="2000" kern="0" dirty="0">
                <a:solidFill>
                  <a:prstClr val="white"/>
                </a:solidFill>
                <a:latin typeface="IBM Plex Sans" panose="020B0503050203000203" pitchFamily="34" charset="0"/>
              </a:rPr>
            </a:br>
            <a:r>
              <a:rPr lang="en-US" sz="2000" kern="0" dirty="0">
                <a:solidFill>
                  <a:prstClr val="white"/>
                </a:solidFill>
                <a:latin typeface="IBM Plex Sans" panose="020B0503050203000203" pitchFamily="34" charset="0"/>
              </a:rPr>
              <a:t>For example, health is exposed as </a:t>
            </a:r>
            <a:r>
              <a:rPr lang="en-US" sz="2000" i="1" kern="0" dirty="0">
                <a:solidFill>
                  <a:prstClr val="white"/>
                </a:solidFill>
                <a:latin typeface="IBM Plex Sans" panose="020B0503050203000203" pitchFamily="34" charset="0"/>
              </a:rPr>
              <a:t>/actuator/health</a:t>
            </a:r>
            <a:r>
              <a:rPr lang="en-US" sz="2000" kern="0" dirty="0">
                <a:solidFill>
                  <a:prstClr val="white"/>
                </a:solidFill>
                <a:latin typeface="IBM Plex Sans" panose="020B0503050203000203" pitchFamily="34" charset="0"/>
              </a:rPr>
              <a:t>.</a:t>
            </a:r>
          </a:p>
        </p:txBody>
      </p:sp>
      <p:sp>
        <p:nvSpPr>
          <p:cNvPr id="7" name="TextBox 6">
            <a:extLst>
              <a:ext uri="{FF2B5EF4-FFF2-40B4-BE49-F238E27FC236}">
                <a16:creationId xmlns:a16="http://schemas.microsoft.com/office/drawing/2014/main" id="{1DF2B0C2-08F4-4C49-9463-781FEE86DF72}"/>
              </a:ext>
            </a:extLst>
          </p:cNvPr>
          <p:cNvSpPr txBox="1"/>
          <p:nvPr/>
        </p:nvSpPr>
        <p:spPr>
          <a:xfrm>
            <a:off x="7086600" y="2651760"/>
            <a:ext cx="5669280" cy="4892040"/>
          </a:xfrm>
          <a:prstGeom prst="roundRect">
            <a:avLst/>
          </a:prstGeom>
          <a:solidFill>
            <a:srgbClr val="0549DA"/>
          </a:solidFill>
        </p:spPr>
        <p:txBody>
          <a:bodyPr wrap="square" rtlCol="0" anchor="ctr">
            <a:noAutofit/>
          </a:bodyPr>
          <a:lstStyle/>
          <a:p>
            <a:pPr lvl="0" defTabSz="914400"/>
            <a:r>
              <a:rPr lang="en-US" sz="2000" kern="0" dirty="0">
                <a:solidFill>
                  <a:prstClr val="white"/>
                </a:solidFill>
                <a:latin typeface="IBM Plex Sans" panose="020B0503050203000203" pitchFamily="34" charset="0"/>
              </a:rPr>
              <a:t>Sometimes, it is useful to customize the prefix for the management endpoints.</a:t>
            </a:r>
          </a:p>
          <a:p>
            <a:pPr lvl="0" defTabSz="914400"/>
            <a:br>
              <a:rPr lang="en-US" sz="2000" kern="0" dirty="0">
                <a:solidFill>
                  <a:prstClr val="white"/>
                </a:solidFill>
                <a:latin typeface="IBM Plex Sans" panose="020B0503050203000203" pitchFamily="34" charset="0"/>
              </a:rPr>
            </a:br>
            <a:r>
              <a:rPr lang="en-US" sz="2000" kern="0" dirty="0">
                <a:solidFill>
                  <a:prstClr val="white"/>
                </a:solidFill>
                <a:latin typeface="IBM Plex Sans" panose="020B0503050203000203" pitchFamily="34" charset="0"/>
              </a:rPr>
              <a:t>For example, your application might already use </a:t>
            </a:r>
            <a:r>
              <a:rPr lang="en-US" sz="2000" i="1" kern="0" dirty="0">
                <a:solidFill>
                  <a:prstClr val="white"/>
                </a:solidFill>
                <a:latin typeface="IBM Plex Sans" panose="020B0503050203000203" pitchFamily="34" charset="0"/>
              </a:rPr>
              <a:t>/actuator </a:t>
            </a:r>
            <a:r>
              <a:rPr lang="en-US" sz="2000" kern="0" dirty="0">
                <a:solidFill>
                  <a:prstClr val="white"/>
                </a:solidFill>
                <a:latin typeface="IBM Plex Sans" panose="020B0503050203000203" pitchFamily="34" charset="0"/>
              </a:rPr>
              <a:t>for another purpose.</a:t>
            </a:r>
          </a:p>
          <a:p>
            <a:pPr lvl="0" defTabSz="914400"/>
            <a:br>
              <a:rPr lang="en-US" sz="2000" kern="0" dirty="0">
                <a:solidFill>
                  <a:prstClr val="white"/>
                </a:solidFill>
                <a:latin typeface="IBM Plex Sans" panose="020B0503050203000203" pitchFamily="34" charset="0"/>
              </a:rPr>
            </a:br>
            <a:r>
              <a:rPr lang="en-US" sz="2000" kern="0" dirty="0">
                <a:solidFill>
                  <a:prstClr val="white"/>
                </a:solidFill>
                <a:latin typeface="IBM Plex Sans" panose="020B0503050203000203" pitchFamily="34" charset="0"/>
              </a:rPr>
              <a:t>You can use the </a:t>
            </a:r>
            <a:r>
              <a:rPr lang="en-US" sz="2000" i="1" kern="0" dirty="0" err="1">
                <a:solidFill>
                  <a:prstClr val="white"/>
                </a:solidFill>
                <a:latin typeface="IBM Plex Sans" panose="020B0503050203000203" pitchFamily="34" charset="0"/>
              </a:rPr>
              <a:t>management.endpoints.web.base</a:t>
            </a:r>
            <a:r>
              <a:rPr lang="en-US" sz="2000" i="1" kern="0" dirty="0">
                <a:solidFill>
                  <a:prstClr val="white"/>
                </a:solidFill>
                <a:latin typeface="IBM Plex Sans" panose="020B0503050203000203" pitchFamily="34" charset="0"/>
              </a:rPr>
              <a:t>-path</a:t>
            </a:r>
            <a:r>
              <a:rPr lang="en-US" sz="2000" kern="0" dirty="0">
                <a:solidFill>
                  <a:prstClr val="white"/>
                </a:solidFill>
                <a:latin typeface="IBM Plex Sans" panose="020B0503050203000203" pitchFamily="34" charset="0"/>
              </a:rPr>
              <a:t> property to change the prefix for your management endpoint as </a:t>
            </a:r>
            <a:r>
              <a:rPr lang="en-US" sz="2000" i="1" kern="0" dirty="0" err="1">
                <a:solidFill>
                  <a:prstClr val="white"/>
                </a:solidFill>
                <a:latin typeface="IBM Plex Sans" panose="020B0503050203000203" pitchFamily="34" charset="0"/>
              </a:rPr>
              <a:t>management.endpoints.web.base</a:t>
            </a:r>
            <a:r>
              <a:rPr lang="en-US" sz="2000" i="1" kern="0" dirty="0">
                <a:solidFill>
                  <a:prstClr val="white"/>
                </a:solidFill>
                <a:latin typeface="IBM Plex Sans" panose="020B0503050203000203" pitchFamily="34" charset="0"/>
              </a:rPr>
              <a:t>-path=/manage</a:t>
            </a:r>
          </a:p>
        </p:txBody>
      </p:sp>
    </p:spTree>
    <p:extLst>
      <p:ext uri="{BB962C8B-B14F-4D97-AF65-F5344CB8AC3E}">
        <p14:creationId xmlns:p14="http://schemas.microsoft.com/office/powerpoint/2010/main" val="531520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6CE9D3-97CB-40C4-9B5A-00413BE04F80}"/>
              </a:ext>
            </a:extLst>
          </p:cNvPr>
          <p:cNvSpPr>
            <a:spLocks noGrp="1"/>
          </p:cNvSpPr>
          <p:nvPr>
            <p:ph type="title"/>
          </p:nvPr>
        </p:nvSpPr>
        <p:spPr/>
        <p:txBody>
          <a:bodyPr/>
          <a:lstStyle/>
          <a:p>
            <a:r>
              <a:rPr lang="en-US" dirty="0"/>
              <a:t>Monitoring and Management over JMX</a:t>
            </a:r>
            <a:endParaRPr lang="en-IN" dirty="0"/>
          </a:p>
        </p:txBody>
      </p:sp>
      <p:sp>
        <p:nvSpPr>
          <p:cNvPr id="2" name="Text Placeholder 1">
            <a:extLst>
              <a:ext uri="{FF2B5EF4-FFF2-40B4-BE49-F238E27FC236}">
                <a16:creationId xmlns:a16="http://schemas.microsoft.com/office/drawing/2014/main" id="{1B9B8100-8558-4074-A3E7-184F03BD1196}"/>
              </a:ext>
            </a:extLst>
          </p:cNvPr>
          <p:cNvSpPr>
            <a:spLocks noGrp="1"/>
          </p:cNvSpPr>
          <p:nvPr>
            <p:ph type="body" sz="quarter" idx="11"/>
          </p:nvPr>
        </p:nvSpPr>
        <p:spPr/>
        <p:txBody>
          <a:bodyPr/>
          <a:lstStyle/>
          <a:p>
            <a:r>
              <a:rPr lang="en-IN" dirty="0"/>
              <a:t>Observability by Design</a:t>
            </a:r>
          </a:p>
        </p:txBody>
      </p:sp>
      <p:sp>
        <p:nvSpPr>
          <p:cNvPr id="6" name="Content Placeholder 5">
            <a:extLst>
              <a:ext uri="{FF2B5EF4-FFF2-40B4-BE49-F238E27FC236}">
                <a16:creationId xmlns:a16="http://schemas.microsoft.com/office/drawing/2014/main" id="{2800B545-DD66-45E3-B209-0A4099504FCB}"/>
              </a:ext>
            </a:extLst>
          </p:cNvPr>
          <p:cNvSpPr>
            <a:spLocks noGrp="1"/>
          </p:cNvSpPr>
          <p:nvPr>
            <p:ph idx="1"/>
          </p:nvPr>
        </p:nvSpPr>
        <p:spPr/>
        <p:txBody>
          <a:bodyPr/>
          <a:lstStyle/>
          <a:p>
            <a:r>
              <a:rPr lang="en-US" sz="2200" dirty="0"/>
              <a:t>Java Management Extensions (JMX) provide a standard mechanism to monitor and manage applications. </a:t>
            </a:r>
          </a:p>
          <a:p>
            <a:endParaRPr lang="en-US" sz="2200" dirty="0"/>
          </a:p>
          <a:p>
            <a:r>
              <a:rPr lang="en-US" sz="2200" dirty="0"/>
              <a:t>This feature is not enabled by default and it can be turned on by setting the configuration property </a:t>
            </a:r>
            <a:r>
              <a:rPr lang="en-US" sz="2200" i="1" dirty="0" err="1"/>
              <a:t>spring.jmx.enabled</a:t>
            </a:r>
            <a:r>
              <a:rPr lang="en-US" sz="2200" i="1" dirty="0"/>
              <a:t> </a:t>
            </a:r>
            <a:r>
              <a:rPr lang="en-US" sz="2200" dirty="0"/>
              <a:t>to TRUE. </a:t>
            </a:r>
          </a:p>
          <a:p>
            <a:endParaRPr lang="en-US" sz="2200" dirty="0"/>
          </a:p>
          <a:p>
            <a:r>
              <a:rPr lang="en-US" sz="2200" dirty="0"/>
              <a:t>Spring Boot exposes management endpoints as </a:t>
            </a:r>
            <a:r>
              <a:rPr lang="en-US" sz="2200" i="1" dirty="0"/>
              <a:t>JMX </a:t>
            </a:r>
            <a:r>
              <a:rPr lang="en-US" sz="2200" i="1" dirty="0" err="1"/>
              <a:t>MBeans</a:t>
            </a:r>
            <a:r>
              <a:rPr lang="en-US" sz="2200" dirty="0"/>
              <a:t> under the </a:t>
            </a:r>
            <a:r>
              <a:rPr lang="en-US" sz="2200" i="1" dirty="0" err="1"/>
              <a:t>org.springframework.boot</a:t>
            </a:r>
            <a:r>
              <a:rPr lang="en-US" sz="2200" dirty="0"/>
              <a:t> domain by default.</a:t>
            </a:r>
          </a:p>
        </p:txBody>
      </p:sp>
      <p:sp>
        <p:nvSpPr>
          <p:cNvPr id="7" name="Content Placeholder 6">
            <a:extLst>
              <a:ext uri="{FF2B5EF4-FFF2-40B4-BE49-F238E27FC236}">
                <a16:creationId xmlns:a16="http://schemas.microsoft.com/office/drawing/2014/main" id="{101B68A3-B9BA-4176-9DB4-D7989864C95A}"/>
              </a:ext>
            </a:extLst>
          </p:cNvPr>
          <p:cNvSpPr>
            <a:spLocks noGrp="1"/>
          </p:cNvSpPr>
          <p:nvPr>
            <p:ph idx="13"/>
          </p:nvPr>
        </p:nvSpPr>
        <p:spPr/>
        <p:txBody>
          <a:bodyPr/>
          <a:lstStyle/>
          <a:p>
            <a:r>
              <a:rPr lang="en-US" sz="2200" dirty="0"/>
              <a:t>You can also customize the JMX domain under which endpoints are exposed. </a:t>
            </a:r>
          </a:p>
          <a:p>
            <a:endParaRPr lang="en-US" sz="2200" dirty="0"/>
          </a:p>
          <a:p>
            <a:r>
              <a:rPr lang="en-US" sz="2200" dirty="0"/>
              <a:t>The following settings show an example of doing so in </a:t>
            </a:r>
            <a:r>
              <a:rPr lang="en-US" sz="2200" i="1" dirty="0" err="1"/>
              <a:t>application.properties</a:t>
            </a:r>
            <a:r>
              <a:rPr lang="en-US" sz="2200" dirty="0"/>
              <a:t>:</a:t>
            </a:r>
          </a:p>
          <a:p>
            <a:endParaRPr lang="en-US" sz="2200" dirty="0"/>
          </a:p>
          <a:p>
            <a:r>
              <a:rPr lang="en-US" sz="2200" dirty="0" err="1">
                <a:latin typeface="Courier New" panose="02070309020205020404" pitchFamily="49" charset="0"/>
                <a:cs typeface="Courier New" panose="02070309020205020404" pitchFamily="49" charset="0"/>
              </a:rPr>
              <a:t>spring.jmx.unique</a:t>
            </a:r>
            <a:r>
              <a:rPr lang="en-US" sz="2200" dirty="0">
                <a:latin typeface="Courier New" panose="02070309020205020404" pitchFamily="49" charset="0"/>
                <a:cs typeface="Courier New" panose="02070309020205020404" pitchFamily="49" charset="0"/>
              </a:rPr>
              <a:t>-names=true</a:t>
            </a:r>
          </a:p>
          <a:p>
            <a:r>
              <a:rPr lang="en-US" sz="2200" dirty="0" err="1">
                <a:latin typeface="Courier New" panose="02070309020205020404" pitchFamily="49" charset="0"/>
                <a:cs typeface="Courier New" panose="02070309020205020404" pitchFamily="49" charset="0"/>
              </a:rPr>
              <a:t>management.endpoints.jmx.domain</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com.example.myapp</a:t>
            </a:r>
            <a:endParaRPr lang="en-US" sz="2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74146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6CE9D3-97CB-40C4-9B5A-00413BE04F80}"/>
              </a:ext>
            </a:extLst>
          </p:cNvPr>
          <p:cNvSpPr>
            <a:spLocks noGrp="1"/>
          </p:cNvSpPr>
          <p:nvPr>
            <p:ph type="title"/>
          </p:nvPr>
        </p:nvSpPr>
        <p:spPr/>
        <p:txBody>
          <a:bodyPr/>
          <a:lstStyle/>
          <a:p>
            <a:r>
              <a:rPr lang="en-US" dirty="0"/>
              <a:t>Loggers</a:t>
            </a:r>
            <a:endParaRPr lang="en-IN" dirty="0"/>
          </a:p>
        </p:txBody>
      </p:sp>
      <p:sp>
        <p:nvSpPr>
          <p:cNvPr id="2" name="Text Placeholder 1">
            <a:extLst>
              <a:ext uri="{FF2B5EF4-FFF2-40B4-BE49-F238E27FC236}">
                <a16:creationId xmlns:a16="http://schemas.microsoft.com/office/drawing/2014/main" id="{1B9B8100-8558-4074-A3E7-184F03BD1196}"/>
              </a:ext>
            </a:extLst>
          </p:cNvPr>
          <p:cNvSpPr>
            <a:spLocks noGrp="1"/>
          </p:cNvSpPr>
          <p:nvPr>
            <p:ph type="body" sz="quarter" idx="11"/>
          </p:nvPr>
        </p:nvSpPr>
        <p:spPr/>
        <p:txBody>
          <a:bodyPr/>
          <a:lstStyle/>
          <a:p>
            <a:r>
              <a:rPr lang="en-IN" dirty="0"/>
              <a:t>Observability by Design</a:t>
            </a:r>
          </a:p>
        </p:txBody>
      </p:sp>
      <p:sp>
        <p:nvSpPr>
          <p:cNvPr id="6" name="Content Placeholder 5">
            <a:extLst>
              <a:ext uri="{FF2B5EF4-FFF2-40B4-BE49-F238E27FC236}">
                <a16:creationId xmlns:a16="http://schemas.microsoft.com/office/drawing/2014/main" id="{2800B545-DD66-45E3-B209-0A4099504FCB}"/>
              </a:ext>
            </a:extLst>
          </p:cNvPr>
          <p:cNvSpPr>
            <a:spLocks noGrp="1"/>
          </p:cNvSpPr>
          <p:nvPr>
            <p:ph idx="1"/>
          </p:nvPr>
        </p:nvSpPr>
        <p:spPr>
          <a:xfrm>
            <a:off x="454858" y="1508760"/>
            <a:ext cx="6583680" cy="6217920"/>
          </a:xfrm>
        </p:spPr>
        <p:txBody>
          <a:bodyPr/>
          <a:lstStyle/>
          <a:p>
            <a:r>
              <a:rPr lang="en-US" dirty="0"/>
              <a:t>The Spring Boot Actuator includes the ability to view and configure the log levels of your application at runtime. You can view either the entire list or an individual logger’s configuration, which is made up of both the explicitly configured logging level as well as the effective logging level given to it by the logging framework. These levels can be any one of the following:</a:t>
            </a:r>
          </a:p>
          <a:p>
            <a:pPr marL="342900" indent="-342900">
              <a:buFont typeface="Arial" panose="020B0604020202020204" pitchFamily="34" charset="0"/>
              <a:buChar char="•"/>
            </a:pPr>
            <a:r>
              <a:rPr lang="en-US" dirty="0"/>
              <a:t>TRACE</a:t>
            </a:r>
          </a:p>
          <a:p>
            <a:pPr marL="342900" indent="-342900">
              <a:buFont typeface="Arial" panose="020B0604020202020204" pitchFamily="34" charset="0"/>
              <a:buChar char="•"/>
            </a:pPr>
            <a:r>
              <a:rPr lang="en-US" dirty="0"/>
              <a:t>DEBUG</a:t>
            </a:r>
          </a:p>
          <a:p>
            <a:pPr marL="342900" indent="-342900">
              <a:buFont typeface="Arial" panose="020B0604020202020204" pitchFamily="34" charset="0"/>
              <a:buChar char="•"/>
            </a:pPr>
            <a:r>
              <a:rPr lang="en-US" dirty="0"/>
              <a:t>INFO</a:t>
            </a:r>
          </a:p>
          <a:p>
            <a:pPr marL="342900" indent="-342900">
              <a:buFont typeface="Arial" panose="020B0604020202020204" pitchFamily="34" charset="0"/>
              <a:buChar char="•"/>
            </a:pPr>
            <a:r>
              <a:rPr lang="en-US" dirty="0"/>
              <a:t>WARN</a:t>
            </a:r>
          </a:p>
          <a:p>
            <a:pPr marL="342900" indent="-342900">
              <a:buFont typeface="Arial" panose="020B0604020202020204" pitchFamily="34" charset="0"/>
              <a:buChar char="•"/>
            </a:pPr>
            <a:r>
              <a:rPr lang="en-US" dirty="0"/>
              <a:t>ERROR</a:t>
            </a:r>
          </a:p>
          <a:p>
            <a:pPr marL="342900" indent="-342900">
              <a:buFont typeface="Arial" panose="020B0604020202020204" pitchFamily="34" charset="0"/>
              <a:buChar char="•"/>
            </a:pPr>
            <a:r>
              <a:rPr lang="en-US" dirty="0"/>
              <a:t>FATAL</a:t>
            </a:r>
          </a:p>
          <a:p>
            <a:pPr marL="342900" indent="-342900">
              <a:buFont typeface="Arial" panose="020B0604020202020204" pitchFamily="34" charset="0"/>
              <a:buChar char="•"/>
            </a:pPr>
            <a:r>
              <a:rPr lang="en-US" dirty="0"/>
              <a:t>OFF</a:t>
            </a:r>
          </a:p>
          <a:p>
            <a:pPr marL="342900" indent="-342900">
              <a:buFont typeface="Arial" panose="020B0604020202020204" pitchFamily="34" charset="0"/>
              <a:buChar char="•"/>
            </a:pPr>
            <a:r>
              <a:rPr lang="en-US" dirty="0"/>
              <a:t>null</a:t>
            </a:r>
          </a:p>
          <a:p>
            <a:r>
              <a:rPr lang="en-US" dirty="0"/>
              <a:t>‘null’ indicates that there is no explicit configuration.</a:t>
            </a:r>
          </a:p>
        </p:txBody>
      </p:sp>
      <p:sp>
        <p:nvSpPr>
          <p:cNvPr id="7" name="Content Placeholder 6">
            <a:extLst>
              <a:ext uri="{FF2B5EF4-FFF2-40B4-BE49-F238E27FC236}">
                <a16:creationId xmlns:a16="http://schemas.microsoft.com/office/drawing/2014/main" id="{101B68A3-B9BA-4176-9DB4-D7989864C95A}"/>
              </a:ext>
            </a:extLst>
          </p:cNvPr>
          <p:cNvSpPr>
            <a:spLocks noGrp="1"/>
          </p:cNvSpPr>
          <p:nvPr>
            <p:ph idx="13"/>
          </p:nvPr>
        </p:nvSpPr>
        <p:spPr/>
        <p:txBody>
          <a:bodyPr/>
          <a:lstStyle/>
          <a:p>
            <a:r>
              <a:rPr lang="en-US" sz="2200" dirty="0"/>
              <a:t>To configure a given logger, POST a partial entity to the resource’s URI, as shown in the following example:</a:t>
            </a:r>
          </a:p>
          <a:p>
            <a:endParaRPr lang="en-US" sz="2200" dirty="0"/>
          </a:p>
          <a:p>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configuredLevel</a:t>
            </a:r>
            <a:r>
              <a:rPr lang="en-US" sz="2200" dirty="0">
                <a:latin typeface="Courier New" panose="02070309020205020404" pitchFamily="49" charset="0"/>
                <a:cs typeface="Courier New" panose="02070309020205020404" pitchFamily="49" charset="0"/>
              </a:rPr>
              <a:t>": "DEBUG"</a:t>
            </a:r>
          </a:p>
          <a:p>
            <a:r>
              <a:rPr lang="en-US" sz="2200" dirty="0">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8C5F4080-2FD0-4664-B25B-7C3B9FB36791}"/>
              </a:ext>
            </a:extLst>
          </p:cNvPr>
          <p:cNvSpPr/>
          <p:nvPr/>
        </p:nvSpPr>
        <p:spPr>
          <a:xfrm>
            <a:off x="8595360" y="400329"/>
            <a:ext cx="3886200" cy="1325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IN" sz="2000" dirty="0">
                <a:latin typeface="IBM Plex Sans" panose="020B0503050000000000" pitchFamily="34" charset="0"/>
              </a:rPr>
              <a:t>To SME: Is it URI or URL? Please validate.</a:t>
            </a:r>
          </a:p>
        </p:txBody>
      </p:sp>
    </p:spTree>
    <p:extLst>
      <p:ext uri="{BB962C8B-B14F-4D97-AF65-F5344CB8AC3E}">
        <p14:creationId xmlns:p14="http://schemas.microsoft.com/office/powerpoint/2010/main" val="2453241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AF8EB7D-1D47-4F3F-B30C-78AAB22A903A}"/>
              </a:ext>
            </a:extLst>
          </p:cNvPr>
          <p:cNvSpPr>
            <a:spLocks noGrp="1"/>
          </p:cNvSpPr>
          <p:nvPr>
            <p:ph type="title"/>
          </p:nvPr>
        </p:nvSpPr>
        <p:spPr/>
        <p:txBody>
          <a:bodyPr/>
          <a:lstStyle/>
          <a:p>
            <a:r>
              <a:rPr lang="en-IN" dirty="0"/>
              <a:t>Metrics</a:t>
            </a:r>
          </a:p>
        </p:txBody>
      </p:sp>
      <p:sp>
        <p:nvSpPr>
          <p:cNvPr id="11" name="Text Placeholder 10">
            <a:extLst>
              <a:ext uri="{FF2B5EF4-FFF2-40B4-BE49-F238E27FC236}">
                <a16:creationId xmlns:a16="http://schemas.microsoft.com/office/drawing/2014/main" id="{F77B27CD-6E8D-40AD-ACBF-4447BB7D54BC}"/>
              </a:ext>
            </a:extLst>
          </p:cNvPr>
          <p:cNvSpPr>
            <a:spLocks noGrp="1"/>
          </p:cNvSpPr>
          <p:nvPr>
            <p:ph type="body" sz="quarter" idx="11"/>
          </p:nvPr>
        </p:nvSpPr>
        <p:spPr/>
        <p:txBody>
          <a:bodyPr/>
          <a:lstStyle/>
          <a:p>
            <a:r>
              <a:rPr lang="en-IN" dirty="0"/>
              <a:t>Observability by Design</a:t>
            </a:r>
          </a:p>
          <a:p>
            <a:endParaRPr lang="en-IN" dirty="0"/>
          </a:p>
        </p:txBody>
      </p:sp>
      <p:sp>
        <p:nvSpPr>
          <p:cNvPr id="16" name="Text Placeholder 15">
            <a:extLst>
              <a:ext uri="{FF2B5EF4-FFF2-40B4-BE49-F238E27FC236}">
                <a16:creationId xmlns:a16="http://schemas.microsoft.com/office/drawing/2014/main" id="{632F9C91-F6F0-48C9-9386-2A68A442D104}"/>
              </a:ext>
            </a:extLst>
          </p:cNvPr>
          <p:cNvSpPr>
            <a:spLocks noGrp="1"/>
          </p:cNvSpPr>
          <p:nvPr>
            <p:ph type="body" sz="quarter" idx="14"/>
          </p:nvPr>
        </p:nvSpPr>
        <p:spPr/>
        <p:txBody>
          <a:bodyPr/>
          <a:lstStyle/>
          <a:p>
            <a:endParaRPr lang="en-IN"/>
          </a:p>
        </p:txBody>
      </p:sp>
      <p:graphicFrame>
        <p:nvGraphicFramePr>
          <p:cNvPr id="14" name="Content Placeholder 2">
            <a:extLst>
              <a:ext uri="{FF2B5EF4-FFF2-40B4-BE49-F238E27FC236}">
                <a16:creationId xmlns:a16="http://schemas.microsoft.com/office/drawing/2014/main" id="{069C74D0-872C-45E6-B101-4069EADB3352}"/>
              </a:ext>
            </a:extLst>
          </p:cNvPr>
          <p:cNvGraphicFramePr>
            <a:graphicFrameLocks/>
          </p:cNvGraphicFramePr>
          <p:nvPr>
            <p:extLst>
              <p:ext uri="{D42A27DB-BD31-4B8C-83A1-F6EECF244321}">
                <p14:modId xmlns:p14="http://schemas.microsoft.com/office/powerpoint/2010/main" val="652410532"/>
              </p:ext>
            </p:extLst>
          </p:nvPr>
        </p:nvGraphicFramePr>
        <p:xfrm>
          <a:off x="3977640" y="306084"/>
          <a:ext cx="10332720" cy="74342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14">
            <a:extLst>
              <a:ext uri="{FF2B5EF4-FFF2-40B4-BE49-F238E27FC236}">
                <a16:creationId xmlns:a16="http://schemas.microsoft.com/office/drawing/2014/main" id="{E295E1A5-9428-4508-8290-144C868EE940}"/>
              </a:ext>
            </a:extLst>
          </p:cNvPr>
          <p:cNvSpPr/>
          <p:nvPr/>
        </p:nvSpPr>
        <p:spPr>
          <a:xfrm>
            <a:off x="13381" y="6208219"/>
            <a:ext cx="2729819" cy="132588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IN" sz="2000" dirty="0">
                <a:latin typeface="IBM Plex Sans" panose="020B0503050000000000" pitchFamily="34" charset="0"/>
              </a:rPr>
              <a:t>To SME: This slide content looks disconnected. Needs clarification.</a:t>
            </a:r>
          </a:p>
        </p:txBody>
      </p:sp>
    </p:spTree>
    <p:extLst>
      <p:ext uri="{BB962C8B-B14F-4D97-AF65-F5344CB8AC3E}">
        <p14:creationId xmlns:p14="http://schemas.microsoft.com/office/powerpoint/2010/main" val="3006454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FD2E-F91B-4E33-973D-7B3A0A8F6E0B}"/>
              </a:ext>
            </a:extLst>
          </p:cNvPr>
          <p:cNvSpPr>
            <a:spLocks noGrp="1"/>
          </p:cNvSpPr>
          <p:nvPr>
            <p:ph type="title"/>
          </p:nvPr>
        </p:nvSpPr>
        <p:spPr/>
        <p:txBody>
          <a:bodyPr/>
          <a:lstStyle/>
          <a:p>
            <a:r>
              <a:rPr lang="en-IN" dirty="0"/>
              <a:t>Auditing</a:t>
            </a:r>
          </a:p>
        </p:txBody>
      </p:sp>
      <p:sp>
        <p:nvSpPr>
          <p:cNvPr id="3" name="Text Placeholder 2">
            <a:extLst>
              <a:ext uri="{FF2B5EF4-FFF2-40B4-BE49-F238E27FC236}">
                <a16:creationId xmlns:a16="http://schemas.microsoft.com/office/drawing/2014/main" id="{0FEB9DF2-6488-4F41-ADF4-804493517603}"/>
              </a:ext>
            </a:extLst>
          </p:cNvPr>
          <p:cNvSpPr>
            <a:spLocks noGrp="1"/>
          </p:cNvSpPr>
          <p:nvPr>
            <p:ph type="body" sz="quarter" idx="11"/>
          </p:nvPr>
        </p:nvSpPr>
        <p:spPr/>
        <p:txBody>
          <a:bodyPr/>
          <a:lstStyle/>
          <a:p>
            <a:r>
              <a:rPr lang="en-IN" dirty="0"/>
              <a:t>Observability by Design</a:t>
            </a:r>
          </a:p>
        </p:txBody>
      </p:sp>
      <p:sp>
        <p:nvSpPr>
          <p:cNvPr id="5" name="Content Placeholder 4">
            <a:extLst>
              <a:ext uri="{FF2B5EF4-FFF2-40B4-BE49-F238E27FC236}">
                <a16:creationId xmlns:a16="http://schemas.microsoft.com/office/drawing/2014/main" id="{9A999910-0B9F-416A-8411-1A232CB07C0E}"/>
              </a:ext>
            </a:extLst>
          </p:cNvPr>
          <p:cNvSpPr>
            <a:spLocks noGrp="1"/>
          </p:cNvSpPr>
          <p:nvPr>
            <p:ph idx="1"/>
          </p:nvPr>
        </p:nvSpPr>
        <p:spPr/>
        <p:txBody>
          <a:bodyPr/>
          <a:lstStyle/>
          <a:p>
            <a:r>
              <a:rPr lang="en-US" sz="2400" dirty="0"/>
              <a:t>Once Spring Security is in play, the Spring Boot Actuator has a flexible audit framework that publishes events (by default, ‘authentication success’, ‘failure’, and ‘access denied’ exceptions). </a:t>
            </a:r>
          </a:p>
          <a:p>
            <a:endParaRPr lang="en-US" sz="2400" dirty="0"/>
          </a:p>
          <a:p>
            <a:r>
              <a:rPr lang="en-US" sz="2400" dirty="0"/>
              <a:t>This feature can be very useful for reporting and for implementing a lock-out policy based on authentication failures.</a:t>
            </a:r>
          </a:p>
          <a:p>
            <a:endParaRPr lang="en-IN" sz="2400" dirty="0"/>
          </a:p>
        </p:txBody>
      </p:sp>
      <p:sp>
        <p:nvSpPr>
          <p:cNvPr id="6" name="Content Placeholder 5">
            <a:extLst>
              <a:ext uri="{FF2B5EF4-FFF2-40B4-BE49-F238E27FC236}">
                <a16:creationId xmlns:a16="http://schemas.microsoft.com/office/drawing/2014/main" id="{C05F0162-62C7-4B59-A46B-41FF3A54BEC8}"/>
              </a:ext>
            </a:extLst>
          </p:cNvPr>
          <p:cNvSpPr>
            <a:spLocks noGrp="1"/>
          </p:cNvSpPr>
          <p:nvPr>
            <p:ph idx="13"/>
          </p:nvPr>
        </p:nvSpPr>
        <p:spPr/>
        <p:txBody>
          <a:bodyPr/>
          <a:lstStyle/>
          <a:p>
            <a:r>
              <a:rPr lang="en-US" sz="2200" dirty="0"/>
              <a:t>Auditing can be enabled by providing a bean of type </a:t>
            </a:r>
            <a:r>
              <a:rPr lang="en-US" sz="2200" i="1" dirty="0" err="1"/>
              <a:t>AuditEventRepository</a:t>
            </a:r>
            <a:r>
              <a:rPr lang="en-US" sz="2200" dirty="0"/>
              <a:t> in your application’s configuration. </a:t>
            </a:r>
          </a:p>
          <a:p>
            <a:endParaRPr lang="en-US" sz="2200" dirty="0"/>
          </a:p>
          <a:p>
            <a:r>
              <a:rPr lang="en-US" sz="2200" dirty="0"/>
              <a:t>For convenience, Spring Boot offers an </a:t>
            </a:r>
            <a:r>
              <a:rPr lang="en-US" sz="2200" i="1" dirty="0" err="1"/>
              <a:t>InMemoryAuditEventRepository</a:t>
            </a:r>
            <a:r>
              <a:rPr lang="en-US" sz="2200" dirty="0"/>
              <a:t>.</a:t>
            </a:r>
          </a:p>
          <a:p>
            <a:endParaRPr lang="en-US" sz="2200" dirty="0"/>
          </a:p>
          <a:p>
            <a:r>
              <a:rPr lang="en-US" sz="2200" dirty="0"/>
              <a:t>The </a:t>
            </a:r>
            <a:r>
              <a:rPr lang="en-US" sz="2200" i="1" dirty="0" err="1"/>
              <a:t>InMemoryAuditEventRepository</a:t>
            </a:r>
            <a:r>
              <a:rPr lang="en-US" sz="2200" dirty="0"/>
              <a:t> has limited capabilities and we recommend using it only for development environments. For production environments, consider creating your own alternative </a:t>
            </a:r>
            <a:r>
              <a:rPr lang="en-US" sz="2200" i="1" dirty="0" err="1"/>
              <a:t>AuditEventRepository</a:t>
            </a:r>
            <a:r>
              <a:rPr lang="en-US" sz="2200" i="1" dirty="0"/>
              <a:t> </a:t>
            </a:r>
            <a:r>
              <a:rPr lang="en-US" sz="2200" dirty="0"/>
              <a:t>implementation.</a:t>
            </a:r>
          </a:p>
          <a:p>
            <a:endParaRPr lang="en-IN" sz="2200" dirty="0"/>
          </a:p>
        </p:txBody>
      </p:sp>
    </p:spTree>
    <p:extLst>
      <p:ext uri="{BB962C8B-B14F-4D97-AF65-F5344CB8AC3E}">
        <p14:creationId xmlns:p14="http://schemas.microsoft.com/office/powerpoint/2010/main" val="3243556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FD2E-F91B-4E33-973D-7B3A0A8F6E0B}"/>
              </a:ext>
            </a:extLst>
          </p:cNvPr>
          <p:cNvSpPr>
            <a:spLocks noGrp="1"/>
          </p:cNvSpPr>
          <p:nvPr>
            <p:ph type="title"/>
          </p:nvPr>
        </p:nvSpPr>
        <p:spPr/>
        <p:txBody>
          <a:bodyPr/>
          <a:lstStyle/>
          <a:p>
            <a:r>
              <a:rPr lang="en-IN" dirty="0"/>
              <a:t>HTTP Tracing</a:t>
            </a:r>
          </a:p>
        </p:txBody>
      </p:sp>
      <p:sp>
        <p:nvSpPr>
          <p:cNvPr id="3" name="Text Placeholder 2">
            <a:extLst>
              <a:ext uri="{FF2B5EF4-FFF2-40B4-BE49-F238E27FC236}">
                <a16:creationId xmlns:a16="http://schemas.microsoft.com/office/drawing/2014/main" id="{0FEB9DF2-6488-4F41-ADF4-804493517603}"/>
              </a:ext>
            </a:extLst>
          </p:cNvPr>
          <p:cNvSpPr>
            <a:spLocks noGrp="1"/>
          </p:cNvSpPr>
          <p:nvPr>
            <p:ph type="body" sz="quarter" idx="11"/>
          </p:nvPr>
        </p:nvSpPr>
        <p:spPr/>
        <p:txBody>
          <a:bodyPr/>
          <a:lstStyle/>
          <a:p>
            <a:r>
              <a:rPr lang="en-IN" dirty="0"/>
              <a:t>Observability by Design</a:t>
            </a:r>
          </a:p>
        </p:txBody>
      </p:sp>
      <p:sp>
        <p:nvSpPr>
          <p:cNvPr id="5" name="Content Placeholder 4">
            <a:extLst>
              <a:ext uri="{FF2B5EF4-FFF2-40B4-BE49-F238E27FC236}">
                <a16:creationId xmlns:a16="http://schemas.microsoft.com/office/drawing/2014/main" id="{9A999910-0B9F-416A-8411-1A232CB07C0E}"/>
              </a:ext>
            </a:extLst>
          </p:cNvPr>
          <p:cNvSpPr>
            <a:spLocks noGrp="1"/>
          </p:cNvSpPr>
          <p:nvPr>
            <p:ph idx="1"/>
          </p:nvPr>
        </p:nvSpPr>
        <p:spPr>
          <a:xfrm>
            <a:off x="454858" y="2057400"/>
            <a:ext cx="6768902" cy="5715000"/>
          </a:xfrm>
        </p:spPr>
        <p:txBody>
          <a:bodyPr/>
          <a:lstStyle/>
          <a:p>
            <a:r>
              <a:rPr lang="en-US" dirty="0"/>
              <a:t>HTTP Tracing can be enabled by providing a bean of type </a:t>
            </a:r>
            <a:r>
              <a:rPr lang="en-US" i="1" dirty="0" err="1"/>
              <a:t>HttpTraceRepository</a:t>
            </a:r>
            <a:r>
              <a:rPr lang="en-US" dirty="0"/>
              <a:t> in your application’s configuration. </a:t>
            </a:r>
          </a:p>
          <a:p>
            <a:endParaRPr lang="en-US" dirty="0"/>
          </a:p>
          <a:p>
            <a:r>
              <a:rPr lang="en-US" dirty="0"/>
              <a:t>For convenience, Spring Boot offers an </a:t>
            </a:r>
            <a:r>
              <a:rPr lang="en-US" i="1" dirty="0" err="1"/>
              <a:t>InMemoryHttpTraceRepository</a:t>
            </a:r>
            <a:r>
              <a:rPr lang="en-US" dirty="0"/>
              <a:t> that stores traces for the last 100 request-response exchanges, by default.</a:t>
            </a:r>
          </a:p>
          <a:p>
            <a:endParaRPr lang="en-US" i="1" dirty="0"/>
          </a:p>
          <a:p>
            <a:r>
              <a:rPr lang="en-US" i="1" dirty="0" err="1"/>
              <a:t>InMemoryHttpTraceRepository</a:t>
            </a:r>
            <a:r>
              <a:rPr lang="en-US" dirty="0"/>
              <a:t> is limited compared to other tracing solutions and we recommend using it only for development environments. </a:t>
            </a:r>
          </a:p>
          <a:p>
            <a:endParaRPr lang="en-US" dirty="0"/>
          </a:p>
          <a:p>
            <a:r>
              <a:rPr lang="en-US" dirty="0"/>
              <a:t>For production environments, use of a production-ready tracing or observability solution, such as, </a:t>
            </a:r>
            <a:r>
              <a:rPr lang="en-US" dirty="0" err="1"/>
              <a:t>Zipkin</a:t>
            </a:r>
            <a:r>
              <a:rPr lang="en-US" dirty="0"/>
              <a:t> or Spring Cloud Sleuth, is recommended. Alternatively, create your own </a:t>
            </a:r>
            <a:r>
              <a:rPr lang="en-US" i="1" dirty="0" err="1"/>
              <a:t>HttpTraceRepository</a:t>
            </a:r>
            <a:r>
              <a:rPr lang="en-US" dirty="0"/>
              <a:t> that meets your needs.</a:t>
            </a:r>
          </a:p>
        </p:txBody>
      </p:sp>
      <p:sp>
        <p:nvSpPr>
          <p:cNvPr id="6" name="Content Placeholder 5">
            <a:extLst>
              <a:ext uri="{FF2B5EF4-FFF2-40B4-BE49-F238E27FC236}">
                <a16:creationId xmlns:a16="http://schemas.microsoft.com/office/drawing/2014/main" id="{C05F0162-62C7-4B59-A46B-41FF3A54BEC8}"/>
              </a:ext>
            </a:extLst>
          </p:cNvPr>
          <p:cNvSpPr>
            <a:spLocks noGrp="1"/>
          </p:cNvSpPr>
          <p:nvPr>
            <p:ph idx="13"/>
          </p:nvPr>
        </p:nvSpPr>
        <p:spPr>
          <a:xfrm>
            <a:off x="7589520" y="3429000"/>
            <a:ext cx="6583680" cy="2011680"/>
          </a:xfrm>
        </p:spPr>
        <p:txBody>
          <a:bodyPr/>
          <a:lstStyle/>
          <a:p>
            <a:r>
              <a:rPr lang="en-US" sz="2400" dirty="0"/>
              <a:t>The </a:t>
            </a:r>
            <a:r>
              <a:rPr lang="en-US" sz="2400" i="1" dirty="0" err="1"/>
              <a:t>httptrace</a:t>
            </a:r>
            <a:r>
              <a:rPr lang="en-US" sz="2400" dirty="0"/>
              <a:t> endpoint can be used to obtain information about the request-response exchanges that are stored in the </a:t>
            </a:r>
            <a:r>
              <a:rPr lang="en-US" sz="2400" i="1" dirty="0" err="1"/>
              <a:t>HttpTraceRepository</a:t>
            </a:r>
            <a:r>
              <a:rPr lang="en-US" sz="2400" dirty="0"/>
              <a:t>.</a:t>
            </a:r>
          </a:p>
        </p:txBody>
      </p:sp>
    </p:spTree>
    <p:extLst>
      <p:ext uri="{BB962C8B-B14F-4D97-AF65-F5344CB8AC3E}">
        <p14:creationId xmlns:p14="http://schemas.microsoft.com/office/powerpoint/2010/main" val="1574586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327BDC-4799-4766-B731-02145EEDBFD8}"/>
              </a:ext>
            </a:extLst>
          </p:cNvPr>
          <p:cNvSpPr>
            <a:spLocks noGrp="1"/>
          </p:cNvSpPr>
          <p:nvPr>
            <p:ph type="title"/>
          </p:nvPr>
        </p:nvSpPr>
        <p:spPr/>
        <p:txBody>
          <a:bodyPr/>
          <a:lstStyle/>
          <a:p>
            <a:r>
              <a:rPr lang="en-IN" dirty="0"/>
              <a:t>References</a:t>
            </a:r>
          </a:p>
        </p:txBody>
      </p:sp>
      <p:sp>
        <p:nvSpPr>
          <p:cNvPr id="8" name="Text Placeholder 7">
            <a:extLst>
              <a:ext uri="{FF2B5EF4-FFF2-40B4-BE49-F238E27FC236}">
                <a16:creationId xmlns:a16="http://schemas.microsoft.com/office/drawing/2014/main" id="{B0AD1D2F-F69F-445B-B0AD-3ACD2AF7A4FB}"/>
              </a:ext>
            </a:extLst>
          </p:cNvPr>
          <p:cNvSpPr>
            <a:spLocks noGrp="1"/>
          </p:cNvSpPr>
          <p:nvPr>
            <p:ph type="body" sz="quarter" idx="11"/>
          </p:nvPr>
        </p:nvSpPr>
        <p:spPr/>
        <p:txBody>
          <a:bodyPr/>
          <a:lstStyle/>
          <a:p>
            <a:r>
              <a:rPr lang="en-IN" dirty="0"/>
              <a:t>Observability by Design</a:t>
            </a:r>
          </a:p>
        </p:txBody>
      </p:sp>
      <p:sp>
        <p:nvSpPr>
          <p:cNvPr id="9" name="Text Placeholder 8">
            <a:extLst>
              <a:ext uri="{FF2B5EF4-FFF2-40B4-BE49-F238E27FC236}">
                <a16:creationId xmlns:a16="http://schemas.microsoft.com/office/drawing/2014/main" id="{CADC02FE-E8C4-4E28-9E5C-D7ABA6415FA8}"/>
              </a:ext>
            </a:extLst>
          </p:cNvPr>
          <p:cNvSpPr>
            <a:spLocks noGrp="1"/>
          </p:cNvSpPr>
          <p:nvPr>
            <p:ph type="body" sz="quarter" idx="14"/>
          </p:nvPr>
        </p:nvSpPr>
        <p:spPr/>
        <p:txBody>
          <a:bodyPr/>
          <a:lstStyle/>
          <a:p>
            <a:endParaRPr lang="en-IN"/>
          </a:p>
        </p:txBody>
      </p:sp>
      <p:pic>
        <p:nvPicPr>
          <p:cNvPr id="11" name="Graphic 10" descr="Cloud Computing">
            <a:extLst>
              <a:ext uri="{FF2B5EF4-FFF2-40B4-BE49-F238E27FC236}">
                <a16:creationId xmlns:a16="http://schemas.microsoft.com/office/drawing/2014/main" id="{8F02C95F-1AA2-4920-B8EA-5FB0D8F7E0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2360" y="1384982"/>
            <a:ext cx="3449072" cy="3449072"/>
          </a:xfrm>
          <a:prstGeom prst="rect">
            <a:avLst/>
          </a:prstGeom>
        </p:spPr>
      </p:pic>
      <p:sp>
        <p:nvSpPr>
          <p:cNvPr id="12" name="Rectangle 11">
            <a:extLst>
              <a:ext uri="{FF2B5EF4-FFF2-40B4-BE49-F238E27FC236}">
                <a16:creationId xmlns:a16="http://schemas.microsoft.com/office/drawing/2014/main" id="{F23294EB-D72A-43A1-A13E-DA06CE97D493}"/>
              </a:ext>
            </a:extLst>
          </p:cNvPr>
          <p:cNvSpPr/>
          <p:nvPr/>
        </p:nvSpPr>
        <p:spPr>
          <a:xfrm>
            <a:off x="4937760" y="4846320"/>
            <a:ext cx="7589520" cy="5486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rgbClr val="0530AD"/>
                </a:solidFill>
                <a:latin typeface="IBM Plex Sans" panose="020B0503050000000000" pitchFamily="34" charset="0"/>
                <a:hlinkClick r:id="rId4">
                  <a:extLst>
                    <a:ext uri="{A12FA001-AC4F-418D-AE19-62706E023703}">
                      <ahyp:hlinkClr xmlns:ahyp="http://schemas.microsoft.com/office/drawing/2018/hyperlinkcolor" val="tx"/>
                    </a:ext>
                  </a:extLst>
                </a:hlinkClick>
              </a:rPr>
              <a:t>Spring Boot Actuator: Production-ready Features</a:t>
            </a:r>
            <a:endParaRPr lang="en-IN" sz="2400" dirty="0">
              <a:solidFill>
                <a:srgbClr val="0530AD"/>
              </a:solidFill>
              <a:latin typeface="IBM Plex Sans" panose="020B0503050000000000" pitchFamily="34" charset="0"/>
            </a:endParaRPr>
          </a:p>
        </p:txBody>
      </p:sp>
    </p:spTree>
    <p:extLst>
      <p:ext uri="{BB962C8B-B14F-4D97-AF65-F5344CB8AC3E}">
        <p14:creationId xmlns:p14="http://schemas.microsoft.com/office/powerpoint/2010/main" val="4243092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alphaModFix amt="50000"/>
          </a:blip>
          <a:srcRect l="62766" r="7747"/>
          <a:stretch/>
        </p:blipFill>
        <p:spPr>
          <a:xfrm>
            <a:off x="0" y="0"/>
            <a:ext cx="3639967"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457200" y="1554480"/>
            <a:ext cx="2971800" cy="36576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IN" dirty="0">
                <a:solidFill>
                  <a:srgbClr val="051B75"/>
                </a:solidFill>
              </a:rPr>
              <a:t>Microservices Prerequisites</a:t>
            </a:r>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1097280" rtl="0" eaLnBrk="1" fontAlgn="auto" latinLnBrk="0" hangingPunct="1">
              <a:lnSpc>
                <a:spcPct val="105000"/>
              </a:lnSpc>
              <a:spcBef>
                <a:spcPts val="60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IBM Plex Sans" charset="0"/>
            </a:endParaRPr>
          </a:p>
          <a:p>
            <a:pPr marL="0" marR="0" lvl="0" indent="0" algn="l" defTabSz="1097280" rtl="0" eaLnBrk="1" fontAlgn="auto" latinLnBrk="0" hangingPunct="1">
              <a:lnSpc>
                <a:spcPct val="105000"/>
              </a:lnSpc>
              <a:spcBef>
                <a:spcPts val="600"/>
              </a:spcBef>
              <a:spcAft>
                <a:spcPts val="0"/>
              </a:spcAft>
              <a:buClrTx/>
              <a:buSzTx/>
              <a:buFontTx/>
              <a:buNone/>
              <a:tabLst/>
              <a:defRPr/>
            </a:pPr>
            <a:r>
              <a:rPr lang="en-US" dirty="0">
                <a:solidFill>
                  <a:srgbClr val="000000"/>
                </a:solidFill>
              </a:rPr>
              <a:t>You have completed the </a:t>
            </a:r>
            <a:r>
              <a:rPr lang="en-US" b="1" dirty="0">
                <a:solidFill>
                  <a:srgbClr val="000000"/>
                </a:solidFill>
              </a:rPr>
              <a:t>Microservices Patterns </a:t>
            </a:r>
            <a:r>
              <a:rPr lang="en-US" dirty="0">
                <a:solidFill>
                  <a:srgbClr val="000000"/>
                </a:solidFill>
              </a:rPr>
              <a:t>module on </a:t>
            </a:r>
            <a:r>
              <a:rPr lang="en-US" b="1" i="1" dirty="0">
                <a:solidFill>
                  <a:srgbClr val="000000"/>
                </a:solidFill>
              </a:rPr>
              <a:t>Observability by Design</a:t>
            </a:r>
            <a:r>
              <a:rPr lang="en-US" dirty="0">
                <a:solidFill>
                  <a:srgbClr val="000000"/>
                </a:solidFill>
              </a:rPr>
              <a:t>.</a:t>
            </a:r>
            <a:br>
              <a:rPr lang="en-US" dirty="0">
                <a:solidFill>
                  <a:srgbClr val="000000"/>
                </a:solidFill>
              </a:rPr>
            </a:br>
            <a:r>
              <a:rPr lang="en-US" dirty="0">
                <a:solidFill>
                  <a:srgbClr val="000000"/>
                </a:solidFill>
              </a:rPr>
              <a:t>You should now be able to:</a:t>
            </a:r>
          </a:p>
          <a:p>
            <a:pPr marL="342900" indent="-342900">
              <a:buFont typeface="Arial" panose="020B0604020202020204" pitchFamily="34" charset="0"/>
              <a:buChar char="•"/>
            </a:pPr>
            <a:r>
              <a:rPr lang="en-US" dirty="0"/>
              <a:t>&lt;TBD&gt;</a:t>
            </a:r>
          </a:p>
        </p:txBody>
      </p:sp>
    </p:spTree>
    <p:extLst>
      <p:ext uri="{BB962C8B-B14F-4D97-AF65-F5344CB8AC3E}">
        <p14:creationId xmlns:p14="http://schemas.microsoft.com/office/powerpoint/2010/main" val="3155714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63E81-0F37-4798-880A-925E87E3C841}"/>
              </a:ext>
            </a:extLst>
          </p:cNvPr>
          <p:cNvPicPr>
            <a:picLocks noChangeAspect="1"/>
          </p:cNvPicPr>
          <p:nvPr/>
        </p:nvPicPr>
        <p:blipFill>
          <a:blip r:embed="rId2"/>
          <a:stretch>
            <a:fillRect/>
          </a:stretch>
        </p:blipFill>
        <p:spPr>
          <a:xfrm>
            <a:off x="3740096" y="1965960"/>
            <a:ext cx="7150208" cy="4297680"/>
          </a:xfrm>
          <a:prstGeom prst="rect">
            <a:avLst/>
          </a:prstGeom>
        </p:spPr>
      </p:pic>
    </p:spTree>
    <p:extLst>
      <p:ext uri="{BB962C8B-B14F-4D97-AF65-F5344CB8AC3E}">
        <p14:creationId xmlns:p14="http://schemas.microsoft.com/office/powerpoint/2010/main" val="155092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At the end of this module, you should be able to:</a:t>
            </a:r>
          </a:p>
          <a:p>
            <a:pPr marL="342900" indent="-342900">
              <a:buFont typeface="Arial" panose="020B0604020202020204" pitchFamily="34" charset="0"/>
              <a:buChar char="•"/>
            </a:pPr>
            <a:r>
              <a:rPr lang="en-US" dirty="0"/>
              <a:t>&lt;&gt;</a:t>
            </a: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IN" dirty="0"/>
              <a:t>Microservices Patterns</a:t>
            </a:r>
          </a:p>
        </p:txBody>
      </p:sp>
    </p:spTree>
    <p:extLst>
      <p:ext uri="{BB962C8B-B14F-4D97-AF65-F5344CB8AC3E}">
        <p14:creationId xmlns:p14="http://schemas.microsoft.com/office/powerpoint/2010/main" val="426706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78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457200" y="2057400"/>
            <a:ext cx="2971800" cy="3657600"/>
          </a:xfrm>
        </p:spPr>
        <p:txBody>
          <a:bodyPr/>
          <a:lstStyle/>
          <a:p>
            <a:r>
              <a:rPr lang="en-US" dirty="0"/>
              <a:t>Topic</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IN" dirty="0"/>
              <a:t>Microservices Patterns</a:t>
            </a:r>
          </a:p>
        </p:txBody>
      </p:sp>
      <p:sp>
        <p:nvSpPr>
          <p:cNvPr id="4" name="Text Placeholder 3">
            <a:extLst>
              <a:ext uri="{FF2B5EF4-FFF2-40B4-BE49-F238E27FC236}">
                <a16:creationId xmlns:a16="http://schemas.microsoft.com/office/drawing/2014/main" id="{07E12D9D-72E4-4CA4-842E-B3AB4235DF27}"/>
              </a:ext>
            </a:extLst>
          </p:cNvPr>
          <p:cNvSpPr>
            <a:spLocks noGrp="1"/>
          </p:cNvSpPr>
          <p:nvPr>
            <p:ph type="body" sz="quarter" idx="14"/>
          </p:nvPr>
        </p:nvSpPr>
        <p:spPr/>
        <p:txBody>
          <a:bodyPr/>
          <a:lstStyle/>
          <a:p>
            <a:endParaRPr lang="en-US"/>
          </a:p>
        </p:txBody>
      </p:sp>
      <p:graphicFrame>
        <p:nvGraphicFramePr>
          <p:cNvPr id="6" name="Table 5">
            <a:extLst>
              <a:ext uri="{FF2B5EF4-FFF2-40B4-BE49-F238E27FC236}">
                <a16:creationId xmlns:a16="http://schemas.microsoft.com/office/drawing/2014/main" id="{451BEBF1-5349-4924-9370-808AB5F518F3}"/>
              </a:ext>
            </a:extLst>
          </p:cNvPr>
          <p:cNvGraphicFramePr>
            <a:graphicFrameLocks noGrp="1"/>
          </p:cNvGraphicFramePr>
          <p:nvPr>
            <p:extLst>
              <p:ext uri="{D42A27DB-BD31-4B8C-83A1-F6EECF244321}">
                <p14:modId xmlns:p14="http://schemas.microsoft.com/office/powerpoint/2010/main" val="3209491962"/>
              </p:ext>
            </p:extLst>
          </p:nvPr>
        </p:nvGraphicFramePr>
        <p:xfrm>
          <a:off x="3962400" y="2057400"/>
          <a:ext cx="10210800" cy="2273300"/>
        </p:xfrm>
        <a:graphic>
          <a:graphicData uri="http://schemas.openxmlformats.org/drawingml/2006/table">
            <a:tbl>
              <a:tblPr firstRow="1" bandRow="1">
                <a:tableStyleId>{69CF1AB2-1976-4502-BF36-3FF5EA218861}</a:tableStyleId>
              </a:tblPr>
              <a:tblGrid>
                <a:gridCol w="5105400">
                  <a:extLst>
                    <a:ext uri="{9D8B030D-6E8A-4147-A177-3AD203B41FA5}">
                      <a16:colId xmlns:a16="http://schemas.microsoft.com/office/drawing/2014/main" val="3221769668"/>
                    </a:ext>
                  </a:extLst>
                </a:gridCol>
                <a:gridCol w="5105400">
                  <a:extLst>
                    <a:ext uri="{9D8B030D-6E8A-4147-A177-3AD203B41FA5}">
                      <a16:colId xmlns:a16="http://schemas.microsoft.com/office/drawing/2014/main" val="211616943"/>
                    </a:ext>
                  </a:extLst>
                </a:gridCol>
              </a:tblGrid>
              <a:tr h="568325">
                <a:tc gridSpan="2">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endParaRPr kumimoji="0" lang="en-US" altLang="en-US" sz="2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228600" anchor="ctr" horzOverflow="overflow">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87827419"/>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endPar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None/>
                        <a:tabLst/>
                        <a:defRPr/>
                      </a:pPr>
                      <a:endPar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lnL w="12700" cmpd="sng">
                      <a:noFill/>
                    </a:lnL>
                  </a:tcPr>
                </a:tc>
                <a:extLst>
                  <a:ext uri="{0D108BD9-81ED-4DB2-BD59-A6C34878D82A}">
                    <a16:rowId xmlns:a16="http://schemas.microsoft.com/office/drawing/2014/main" val="3280213090"/>
                  </a:ext>
                </a:extLst>
              </a:tr>
              <a:tr h="568325">
                <a:tc gridSpan="2">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endPar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anchor="ctr" horzOverflow="overflow">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a16="http://schemas.microsoft.com/office/drawing/2014/main" val="2276758085"/>
                  </a:ext>
                </a:extLst>
              </a:tr>
              <a:tr h="568325">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horzOverflow="overflow">
                    <a:lnL w="12700" cmpd="sng">
                      <a:noFill/>
                    </a:lnL>
                  </a:tcPr>
                </a:tc>
                <a:extLst>
                  <a:ext uri="{0D108BD9-81ED-4DB2-BD59-A6C34878D82A}">
                    <a16:rowId xmlns:a16="http://schemas.microsoft.com/office/drawing/2014/main" val="2746632151"/>
                  </a:ext>
                </a:extLst>
              </a:tr>
            </a:tbl>
          </a:graphicData>
        </a:graphic>
      </p:graphicFrame>
      <p:sp>
        <p:nvSpPr>
          <p:cNvPr id="3" name="Rectangle 2">
            <a:extLst>
              <a:ext uri="{FF2B5EF4-FFF2-40B4-BE49-F238E27FC236}">
                <a16:creationId xmlns:a16="http://schemas.microsoft.com/office/drawing/2014/main" id="{DA31BCEE-3A85-4240-AB6D-BA8D33B61678}"/>
              </a:ext>
            </a:extLst>
          </p:cNvPr>
          <p:cNvSpPr/>
          <p:nvPr/>
        </p:nvSpPr>
        <p:spPr>
          <a:xfrm>
            <a:off x="7772400" y="822960"/>
            <a:ext cx="2788920" cy="10058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IN" sz="2000" dirty="0">
                <a:latin typeface="IBM Plex Sans" panose="020B0503050000000000" pitchFamily="34" charset="0"/>
              </a:rPr>
              <a:t>To </a:t>
            </a:r>
            <a:r>
              <a:rPr lang="en-IN" sz="2000" dirty="0" err="1">
                <a:latin typeface="IBM Plex Sans" panose="020B0503050000000000" pitchFamily="34" charset="0"/>
              </a:rPr>
              <a:t>Sme</a:t>
            </a:r>
            <a:r>
              <a:rPr lang="en-IN" sz="2000" dirty="0">
                <a:latin typeface="IBM Plex Sans" panose="020B0503050000000000" pitchFamily="34" charset="0"/>
              </a:rPr>
              <a:t>: What would be the objectives?</a:t>
            </a:r>
          </a:p>
        </p:txBody>
      </p:sp>
    </p:spTree>
    <p:extLst>
      <p:ext uri="{BB962C8B-B14F-4D97-AF65-F5344CB8AC3E}">
        <p14:creationId xmlns:p14="http://schemas.microsoft.com/office/powerpoint/2010/main" val="2323730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975EB2E-B6B3-4114-A5EF-16C26E1F1233}"/>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Observability by Design</a:t>
            </a:r>
          </a:p>
        </p:txBody>
      </p:sp>
    </p:spTree>
    <p:extLst>
      <p:ext uri="{BB962C8B-B14F-4D97-AF65-F5344CB8AC3E}">
        <p14:creationId xmlns:p14="http://schemas.microsoft.com/office/powerpoint/2010/main" val="2210559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CAC88C-E533-4C1C-8219-4CC22598C4AB}"/>
              </a:ext>
            </a:extLst>
          </p:cNvPr>
          <p:cNvSpPr>
            <a:spLocks noGrp="1"/>
          </p:cNvSpPr>
          <p:nvPr>
            <p:ph type="body" sz="quarter" idx="11"/>
          </p:nvPr>
        </p:nvSpPr>
        <p:spPr/>
        <p:txBody>
          <a:bodyPr/>
          <a:lstStyle/>
          <a:p>
            <a:r>
              <a:rPr lang="en-IN" dirty="0"/>
              <a:t>Observability by Design</a:t>
            </a:r>
          </a:p>
        </p:txBody>
      </p:sp>
      <p:sp>
        <p:nvSpPr>
          <p:cNvPr id="5" name="Title 4">
            <a:extLst>
              <a:ext uri="{FF2B5EF4-FFF2-40B4-BE49-F238E27FC236}">
                <a16:creationId xmlns:a16="http://schemas.microsoft.com/office/drawing/2014/main" id="{0072E080-0839-49C1-884C-CA9266ADEBC8}"/>
              </a:ext>
            </a:extLst>
          </p:cNvPr>
          <p:cNvSpPr>
            <a:spLocks noGrp="1"/>
          </p:cNvSpPr>
          <p:nvPr>
            <p:ph type="title"/>
          </p:nvPr>
        </p:nvSpPr>
        <p:spPr/>
        <p:txBody>
          <a:bodyPr/>
          <a:lstStyle/>
          <a:p>
            <a:r>
              <a:rPr lang="en-IN" dirty="0"/>
              <a:t>Observability with Spring Boot</a:t>
            </a:r>
          </a:p>
        </p:txBody>
      </p:sp>
      <p:sp>
        <p:nvSpPr>
          <p:cNvPr id="7" name="TextBox 6">
            <a:extLst>
              <a:ext uri="{FF2B5EF4-FFF2-40B4-BE49-F238E27FC236}">
                <a16:creationId xmlns:a16="http://schemas.microsoft.com/office/drawing/2014/main" id="{9C9E8F54-FCE4-4027-9FFD-23245B2E4CBE}"/>
              </a:ext>
            </a:extLst>
          </p:cNvPr>
          <p:cNvSpPr txBox="1"/>
          <p:nvPr/>
        </p:nvSpPr>
        <p:spPr>
          <a:xfrm>
            <a:off x="461660" y="2468880"/>
            <a:ext cx="6579220" cy="822960"/>
          </a:xfrm>
          <a:prstGeom prst="roundRect">
            <a:avLst/>
          </a:prstGeom>
          <a:solidFill>
            <a:srgbClr val="0549DA"/>
          </a:solidFill>
        </p:spPr>
        <p:txBody>
          <a:bodyPr wrap="square" rtlCol="0" anchor="ctr">
            <a:noAutofit/>
          </a:bodyPr>
          <a:lstStyle/>
          <a:p>
            <a:pPr lvl="0" defTabSz="914400"/>
            <a:r>
              <a:rPr lang="en-US" sz="1800" kern="0" dirty="0">
                <a:solidFill>
                  <a:prstClr val="white"/>
                </a:solidFill>
                <a:latin typeface="IBM Plex Sans" panose="020B0503050203000203" pitchFamily="34" charset="0"/>
              </a:rPr>
              <a:t>Once your application is in production, the job isn’t over! </a:t>
            </a:r>
            <a:br>
              <a:rPr lang="en-US" sz="1800" kern="0" dirty="0">
                <a:solidFill>
                  <a:prstClr val="white"/>
                </a:solidFill>
                <a:latin typeface="IBM Plex Sans" panose="020B0503050203000203" pitchFamily="34" charset="0"/>
              </a:rPr>
            </a:br>
            <a:r>
              <a:rPr lang="en-US" sz="1800" kern="0" dirty="0">
                <a:solidFill>
                  <a:prstClr val="white"/>
                </a:solidFill>
                <a:latin typeface="IBM Plex Sans" panose="020B0503050203000203" pitchFamily="34" charset="0"/>
              </a:rPr>
              <a:t>In many ways, it is just starting.</a:t>
            </a: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ndParaRPr>
          </a:p>
        </p:txBody>
      </p:sp>
      <p:sp>
        <p:nvSpPr>
          <p:cNvPr id="9" name="TextBox 8">
            <a:extLst>
              <a:ext uri="{FF2B5EF4-FFF2-40B4-BE49-F238E27FC236}">
                <a16:creationId xmlns:a16="http://schemas.microsoft.com/office/drawing/2014/main" id="{111C9C31-C99B-4CCD-A8B0-C4C05801A138}"/>
              </a:ext>
            </a:extLst>
          </p:cNvPr>
          <p:cNvSpPr txBox="1"/>
          <p:nvPr/>
        </p:nvSpPr>
        <p:spPr>
          <a:xfrm>
            <a:off x="2971800" y="3955338"/>
            <a:ext cx="6579220" cy="822960"/>
          </a:xfrm>
          <a:prstGeom prst="roundRect">
            <a:avLst/>
          </a:prstGeom>
          <a:solidFill>
            <a:srgbClr val="0549DA"/>
          </a:solidFill>
        </p:spPr>
        <p:txBody>
          <a:bodyPr wrap="square" rtlCol="0" anchor="ctr">
            <a:noAutofit/>
          </a:bodyPr>
          <a:lstStyle/>
          <a:p>
            <a:pPr lvl="0" defTabSz="914400"/>
            <a:r>
              <a:rPr lang="en-US" sz="1800" kern="0" dirty="0">
                <a:solidFill>
                  <a:prstClr val="white"/>
                </a:solidFill>
                <a:latin typeface="IBM Plex Sans" panose="020B0503050203000203" pitchFamily="34" charset="0"/>
              </a:rPr>
              <a:t>A critical Day 2 task is to monitor your application to ensure that it remains healthy and performant. </a:t>
            </a: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ndParaRPr>
          </a:p>
        </p:txBody>
      </p:sp>
      <p:sp>
        <p:nvSpPr>
          <p:cNvPr id="10" name="TextBox 9">
            <a:extLst>
              <a:ext uri="{FF2B5EF4-FFF2-40B4-BE49-F238E27FC236}">
                <a16:creationId xmlns:a16="http://schemas.microsoft.com/office/drawing/2014/main" id="{56556784-3643-4762-9B82-D04BC44BD634}"/>
              </a:ext>
            </a:extLst>
          </p:cNvPr>
          <p:cNvSpPr txBox="1"/>
          <p:nvPr/>
        </p:nvSpPr>
        <p:spPr>
          <a:xfrm>
            <a:off x="7040880" y="5440680"/>
            <a:ext cx="6903720" cy="822960"/>
          </a:xfrm>
          <a:prstGeom prst="roundRect">
            <a:avLst/>
          </a:prstGeom>
          <a:solidFill>
            <a:srgbClr val="0549DA"/>
          </a:solidFill>
        </p:spPr>
        <p:txBody>
          <a:bodyPr wrap="square" rtlCol="0" anchor="ctr">
            <a:noAutofit/>
          </a:bodyPr>
          <a:lstStyle/>
          <a:p>
            <a:pPr lvl="0" defTabSz="914400"/>
            <a:r>
              <a:rPr lang="en-US" sz="1800" kern="0" dirty="0">
                <a:solidFill>
                  <a:prstClr val="white"/>
                </a:solidFill>
                <a:latin typeface="IBM Plex Sans" panose="020B0503050203000203" pitchFamily="34" charset="0"/>
              </a:rPr>
              <a:t>You need tools that provide meaningful visibility into the metrics that tell you the state of your application to monitor it properly.</a:t>
            </a: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ndParaRPr>
          </a:p>
        </p:txBody>
      </p:sp>
    </p:spTree>
    <p:extLst>
      <p:ext uri="{BB962C8B-B14F-4D97-AF65-F5344CB8AC3E}">
        <p14:creationId xmlns:p14="http://schemas.microsoft.com/office/powerpoint/2010/main" val="4220586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CAC88C-E533-4C1C-8219-4CC22598C4AB}"/>
              </a:ext>
            </a:extLst>
          </p:cNvPr>
          <p:cNvSpPr>
            <a:spLocks noGrp="1"/>
          </p:cNvSpPr>
          <p:nvPr>
            <p:ph type="body" sz="quarter" idx="11"/>
          </p:nvPr>
        </p:nvSpPr>
        <p:spPr/>
        <p:txBody>
          <a:bodyPr/>
          <a:lstStyle/>
          <a:p>
            <a:r>
              <a:rPr lang="en-IN" dirty="0"/>
              <a:t>Observability by Design</a:t>
            </a:r>
          </a:p>
        </p:txBody>
      </p:sp>
      <p:sp>
        <p:nvSpPr>
          <p:cNvPr id="5" name="Title 4">
            <a:extLst>
              <a:ext uri="{FF2B5EF4-FFF2-40B4-BE49-F238E27FC236}">
                <a16:creationId xmlns:a16="http://schemas.microsoft.com/office/drawing/2014/main" id="{0072E080-0839-49C1-884C-CA9266ADEBC8}"/>
              </a:ext>
            </a:extLst>
          </p:cNvPr>
          <p:cNvSpPr>
            <a:spLocks noGrp="1"/>
          </p:cNvSpPr>
          <p:nvPr>
            <p:ph type="title"/>
          </p:nvPr>
        </p:nvSpPr>
        <p:spPr/>
        <p:txBody>
          <a:bodyPr/>
          <a:lstStyle/>
          <a:p>
            <a:r>
              <a:rPr lang="en-IN" dirty="0"/>
              <a:t>Observability with Spring Boot (continued)</a:t>
            </a:r>
          </a:p>
        </p:txBody>
      </p:sp>
      <p:grpSp>
        <p:nvGrpSpPr>
          <p:cNvPr id="19" name="Group 18">
            <a:extLst>
              <a:ext uri="{FF2B5EF4-FFF2-40B4-BE49-F238E27FC236}">
                <a16:creationId xmlns:a16="http://schemas.microsoft.com/office/drawing/2014/main" id="{6B2DBF6C-EA82-450D-AA80-19EB79F5E897}"/>
              </a:ext>
            </a:extLst>
          </p:cNvPr>
          <p:cNvGrpSpPr/>
          <p:nvPr/>
        </p:nvGrpSpPr>
        <p:grpSpPr>
          <a:xfrm>
            <a:off x="2514601" y="2971800"/>
            <a:ext cx="8641079" cy="4467259"/>
            <a:chOff x="1866900" y="1219200"/>
            <a:chExt cx="8401050" cy="4648200"/>
          </a:xfrm>
        </p:grpSpPr>
        <p:sp>
          <p:nvSpPr>
            <p:cNvPr id="20" name="Rectangle 19">
              <a:extLst>
                <a:ext uri="{FF2B5EF4-FFF2-40B4-BE49-F238E27FC236}">
                  <a16:creationId xmlns:a16="http://schemas.microsoft.com/office/drawing/2014/main" id="{5926F506-9369-48CA-90BB-4812B68CEC05}"/>
                </a:ext>
              </a:extLst>
            </p:cNvPr>
            <p:cNvSpPr/>
            <p:nvPr/>
          </p:nvSpPr>
          <p:spPr>
            <a:xfrm>
              <a:off x="1866900" y="1219200"/>
              <a:ext cx="8401050" cy="4648200"/>
            </a:xfrm>
            <a:prstGeom prst="rect">
              <a:avLst/>
            </a:prstGeom>
            <a:gradFill flip="none" rotWithShape="1">
              <a:gsLst>
                <a:gs pos="48000">
                  <a:srgbClr val="6F50B9"/>
                </a:gs>
                <a:gs pos="0">
                  <a:srgbClr val="0F6DFF"/>
                </a:gs>
                <a:gs pos="100000">
                  <a:srgbClr val="D7306D"/>
                </a:gs>
              </a:gsLst>
              <a:lin ang="10800000" scaled="1"/>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21" name="Oval 20">
              <a:extLst>
                <a:ext uri="{FF2B5EF4-FFF2-40B4-BE49-F238E27FC236}">
                  <a16:creationId xmlns:a16="http://schemas.microsoft.com/office/drawing/2014/main" id="{85BFCE62-0B35-410B-9769-EEECB03260F6}"/>
                </a:ext>
              </a:extLst>
            </p:cNvPr>
            <p:cNvSpPr/>
            <p:nvPr/>
          </p:nvSpPr>
          <p:spPr>
            <a:xfrm>
              <a:off x="5953125" y="1371600"/>
              <a:ext cx="228600" cy="304800"/>
            </a:xfrm>
            <a:prstGeom prst="ellipse">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22" name="Oval 21">
              <a:extLst>
                <a:ext uri="{FF2B5EF4-FFF2-40B4-BE49-F238E27FC236}">
                  <a16:creationId xmlns:a16="http://schemas.microsoft.com/office/drawing/2014/main" id="{02495063-2B50-41DE-B98C-D1DD257E4225}"/>
                </a:ext>
              </a:extLst>
            </p:cNvPr>
            <p:cNvSpPr/>
            <p:nvPr/>
          </p:nvSpPr>
          <p:spPr>
            <a:xfrm>
              <a:off x="5953125" y="5334000"/>
              <a:ext cx="228600" cy="304800"/>
            </a:xfrm>
            <a:prstGeom prst="ellipse">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cxnSp>
          <p:nvCxnSpPr>
            <p:cNvPr id="23" name="Straight Connector 22">
              <a:extLst>
                <a:ext uri="{FF2B5EF4-FFF2-40B4-BE49-F238E27FC236}">
                  <a16:creationId xmlns:a16="http://schemas.microsoft.com/office/drawing/2014/main" id="{718F4B37-8D3C-40EA-90E8-925DB7EF866F}"/>
                </a:ext>
              </a:extLst>
            </p:cNvPr>
            <p:cNvCxnSpPr/>
            <p:nvPr/>
          </p:nvCxnSpPr>
          <p:spPr>
            <a:xfrm>
              <a:off x="6067425" y="1524000"/>
              <a:ext cx="0" cy="3962400"/>
            </a:xfrm>
            <a:prstGeom prst="line">
              <a:avLst/>
            </a:prstGeom>
            <a:noFill/>
            <a:ln w="12700" cap="flat" cmpd="sng" algn="ctr">
              <a:solidFill>
                <a:sysClr val="window" lastClr="FFFFFF"/>
              </a:solidFill>
              <a:prstDash val="solid"/>
              <a:miter lim="800000"/>
            </a:ln>
            <a:effectLst/>
          </p:spPr>
        </p:cxnSp>
        <p:sp>
          <p:nvSpPr>
            <p:cNvPr id="24" name="TextBox 23">
              <a:extLst>
                <a:ext uri="{FF2B5EF4-FFF2-40B4-BE49-F238E27FC236}">
                  <a16:creationId xmlns:a16="http://schemas.microsoft.com/office/drawing/2014/main" id="{CC1BD086-EC92-496D-B436-7D6C001749B7}"/>
                </a:ext>
              </a:extLst>
            </p:cNvPr>
            <p:cNvSpPr txBox="1"/>
            <p:nvPr/>
          </p:nvSpPr>
          <p:spPr>
            <a:xfrm>
              <a:off x="2266950" y="1402379"/>
              <a:ext cx="2981326" cy="456740"/>
            </a:xfrm>
            <a:prstGeom prst="rect">
              <a:avLst/>
            </a:prstGeom>
            <a:noFill/>
          </p:spPr>
          <p:txBody>
            <a:bodyPr wrap="square" rtlCol="0">
              <a:spAutoFit/>
            </a:bodyPr>
            <a:lstStyle/>
            <a:p>
              <a:pPr lvl="0" algn="ctr" defTabSz="914400"/>
              <a:r>
                <a:rPr lang="en-US" sz="2400" b="1" kern="0" dirty="0">
                  <a:solidFill>
                    <a:prstClr val="white"/>
                  </a:solidFill>
                  <a:latin typeface="IBM Plex Sans" panose="020B0503050203000203" pitchFamily="34" charset="0"/>
                </a:rPr>
                <a:t>Platform Metrics </a:t>
              </a:r>
              <a:endParaRPr kumimoji="0" lang="en-US" sz="2400" b="1" i="0" u="none" strike="noStrike" kern="0" cap="none" spc="0" normalizeH="0" baseline="0" noProof="0" dirty="0">
                <a:ln>
                  <a:noFill/>
                </a:ln>
                <a:solidFill>
                  <a:prstClr val="white"/>
                </a:solidFill>
                <a:effectLst/>
                <a:uLnTx/>
                <a:uFillTx/>
                <a:latin typeface="IBM Plex Sans" panose="020B0503050203000203" pitchFamily="34" charset="0"/>
              </a:endParaRPr>
            </a:p>
          </p:txBody>
        </p:sp>
        <p:sp>
          <p:nvSpPr>
            <p:cNvPr id="25" name="TextBox 24">
              <a:extLst>
                <a:ext uri="{FF2B5EF4-FFF2-40B4-BE49-F238E27FC236}">
                  <a16:creationId xmlns:a16="http://schemas.microsoft.com/office/drawing/2014/main" id="{04F508F2-7F06-4BF9-A23B-3FB4BE197D09}"/>
                </a:ext>
              </a:extLst>
            </p:cNvPr>
            <p:cNvSpPr txBox="1"/>
            <p:nvPr/>
          </p:nvSpPr>
          <p:spPr>
            <a:xfrm>
              <a:off x="6457950" y="1387813"/>
              <a:ext cx="3562350" cy="456740"/>
            </a:xfrm>
            <a:prstGeom prst="rect">
              <a:avLst/>
            </a:prstGeom>
            <a:noFill/>
          </p:spPr>
          <p:txBody>
            <a:bodyPr wrap="square" rtlCol="0">
              <a:spAutoFit/>
            </a:bodyPr>
            <a:lstStyle/>
            <a:p>
              <a:pPr lvl="0" algn="ctr" defTabSz="914400"/>
              <a:r>
                <a:rPr lang="en-US" sz="2400" b="1" kern="0" dirty="0">
                  <a:solidFill>
                    <a:prstClr val="white"/>
                  </a:solidFill>
                  <a:latin typeface="IBM Plex Sans" panose="020B0503050203000203" pitchFamily="34" charset="0"/>
                </a:rPr>
                <a:t>Application Metrics </a:t>
              </a:r>
            </a:p>
          </p:txBody>
        </p:sp>
        <p:sp>
          <p:nvSpPr>
            <p:cNvPr id="26" name="TextBox 25">
              <a:extLst>
                <a:ext uri="{FF2B5EF4-FFF2-40B4-BE49-F238E27FC236}">
                  <a16:creationId xmlns:a16="http://schemas.microsoft.com/office/drawing/2014/main" id="{F2C32E21-FB7F-4774-8752-FAC589B67910}"/>
                </a:ext>
              </a:extLst>
            </p:cNvPr>
            <p:cNvSpPr txBox="1"/>
            <p:nvPr/>
          </p:nvSpPr>
          <p:spPr>
            <a:xfrm>
              <a:off x="2245268" y="2393799"/>
              <a:ext cx="3667741" cy="2222799"/>
            </a:xfrm>
            <a:prstGeom prst="rect">
              <a:avLst/>
            </a:prstGeom>
            <a:noFill/>
          </p:spPr>
          <p:txBody>
            <a:bodyPr wrap="square" rtlCol="0">
              <a:spAutoFit/>
            </a:bodyPr>
            <a:lstStyle/>
            <a:p>
              <a:pPr lvl="0" defTabSz="914400">
                <a:defRPr/>
              </a:pPr>
              <a:r>
                <a:rPr lang="en-US" sz="2000" kern="0" dirty="0">
                  <a:solidFill>
                    <a:prstClr val="white"/>
                  </a:solidFill>
                  <a:latin typeface="IBM Plex Sans" panose="020B0503050203000203" pitchFamily="34" charset="0"/>
                </a:rPr>
                <a:t>Platform metrics refer to data about the infrastructure on which the application is deployed, such as, VMs, containers, and so on. </a:t>
              </a:r>
              <a:br>
                <a:rPr lang="en-US" sz="2000" kern="0" dirty="0">
                  <a:solidFill>
                    <a:prstClr val="white"/>
                  </a:solidFill>
                  <a:latin typeface="IBM Plex Sans" panose="020B0503050203000203" pitchFamily="34" charset="0"/>
                </a:rPr>
              </a:br>
              <a:r>
                <a:rPr lang="en-US" sz="2000" kern="0" dirty="0">
                  <a:solidFill>
                    <a:prstClr val="white"/>
                  </a:solidFill>
                  <a:latin typeface="IBM Plex Sans" panose="020B0503050203000203" pitchFamily="34" charset="0"/>
                </a:rPr>
                <a:t>Common metrics include usage of memory, CPU, and disk.</a:t>
              </a:r>
            </a:p>
          </p:txBody>
        </p:sp>
        <p:sp>
          <p:nvSpPr>
            <p:cNvPr id="27" name="TextBox 26">
              <a:extLst>
                <a:ext uri="{FF2B5EF4-FFF2-40B4-BE49-F238E27FC236}">
                  <a16:creationId xmlns:a16="http://schemas.microsoft.com/office/drawing/2014/main" id="{84E79EDE-8479-4FE8-BEA3-9950ED87A58C}"/>
                </a:ext>
              </a:extLst>
            </p:cNvPr>
            <p:cNvSpPr txBox="1"/>
            <p:nvPr/>
          </p:nvSpPr>
          <p:spPr>
            <a:xfrm>
              <a:off x="6915943" y="2393800"/>
              <a:ext cx="2646362" cy="2222799"/>
            </a:xfrm>
            <a:prstGeom prst="rect">
              <a:avLst/>
            </a:prstGeom>
            <a:noFill/>
          </p:spPr>
          <p:txBody>
            <a:bodyPr wrap="square" rtlCol="0">
              <a:spAutoFit/>
            </a:bodyPr>
            <a:lstStyle/>
            <a:p>
              <a:pPr lvl="0" defTabSz="914400"/>
              <a:r>
                <a:rPr lang="en-US" sz="2000" kern="0" dirty="0">
                  <a:solidFill>
                    <a:prstClr val="white"/>
                  </a:solidFill>
                  <a:latin typeface="IBM Plex Sans" panose="020B0503050203000203" pitchFamily="34" charset="0"/>
                </a:rPr>
                <a:t>Application metrics, which is the focus of this post, refers to telemetry data generated as the application code is executed.</a:t>
              </a:r>
            </a:p>
          </p:txBody>
        </p:sp>
      </p:grpSp>
      <p:sp>
        <p:nvSpPr>
          <p:cNvPr id="4" name="Rectangle 3">
            <a:extLst>
              <a:ext uri="{FF2B5EF4-FFF2-40B4-BE49-F238E27FC236}">
                <a16:creationId xmlns:a16="http://schemas.microsoft.com/office/drawing/2014/main" id="{6CF27FAE-AC5A-4EF6-8E02-D70303135B6A}"/>
              </a:ext>
            </a:extLst>
          </p:cNvPr>
          <p:cNvSpPr/>
          <p:nvPr/>
        </p:nvSpPr>
        <p:spPr>
          <a:xfrm>
            <a:off x="1417320" y="2341465"/>
            <a:ext cx="12024360" cy="430887"/>
          </a:xfrm>
          <a:prstGeom prst="rect">
            <a:avLst/>
          </a:prstGeom>
        </p:spPr>
        <p:txBody>
          <a:bodyPr wrap="square">
            <a:spAutoFit/>
          </a:bodyPr>
          <a:lstStyle/>
          <a:p>
            <a:r>
              <a:rPr lang="en-US" sz="2200" dirty="0">
                <a:latin typeface="IBM Plex Sans" panose="020B0503050203000203" pitchFamily="34" charset="0"/>
              </a:rPr>
              <a:t>There are multiple facets to metrics, which can be roughly categorized into two categories.</a:t>
            </a:r>
            <a:endParaRPr lang="en-IN" sz="2200" dirty="0">
              <a:latin typeface="IBM Plex Sans" panose="020B0503050203000203" pitchFamily="34" charset="0"/>
            </a:endParaRPr>
          </a:p>
        </p:txBody>
      </p:sp>
    </p:spTree>
    <p:extLst>
      <p:ext uri="{BB962C8B-B14F-4D97-AF65-F5344CB8AC3E}">
        <p14:creationId xmlns:p14="http://schemas.microsoft.com/office/powerpoint/2010/main" val="4685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074002-2175-4367-826D-8AFF0CDDE051}"/>
              </a:ext>
            </a:extLst>
          </p:cNvPr>
          <p:cNvSpPr>
            <a:spLocks noGrp="1"/>
          </p:cNvSpPr>
          <p:nvPr>
            <p:ph type="body" sz="quarter" idx="11"/>
          </p:nvPr>
        </p:nvSpPr>
        <p:spPr/>
        <p:txBody>
          <a:bodyPr/>
          <a:lstStyle/>
          <a:p>
            <a:r>
              <a:rPr lang="en-IN" dirty="0"/>
              <a:t>Observability by Design</a:t>
            </a:r>
          </a:p>
        </p:txBody>
      </p:sp>
      <p:sp>
        <p:nvSpPr>
          <p:cNvPr id="5" name="Title 4">
            <a:extLst>
              <a:ext uri="{FF2B5EF4-FFF2-40B4-BE49-F238E27FC236}">
                <a16:creationId xmlns:a16="http://schemas.microsoft.com/office/drawing/2014/main" id="{21C73D14-362D-4AA6-A351-148A92437D2D}"/>
              </a:ext>
            </a:extLst>
          </p:cNvPr>
          <p:cNvSpPr>
            <a:spLocks noGrp="1"/>
          </p:cNvSpPr>
          <p:nvPr>
            <p:ph type="title"/>
          </p:nvPr>
        </p:nvSpPr>
        <p:spPr/>
        <p:txBody>
          <a:bodyPr/>
          <a:lstStyle/>
          <a:p>
            <a:r>
              <a:rPr lang="en-US" dirty="0"/>
              <a:t>Spring Boot Actuator: Production-ready Features</a:t>
            </a:r>
            <a:endParaRPr lang="en-IN" dirty="0"/>
          </a:p>
        </p:txBody>
      </p:sp>
      <p:grpSp>
        <p:nvGrpSpPr>
          <p:cNvPr id="21" name="Group 20">
            <a:extLst>
              <a:ext uri="{FF2B5EF4-FFF2-40B4-BE49-F238E27FC236}">
                <a16:creationId xmlns:a16="http://schemas.microsoft.com/office/drawing/2014/main" id="{138B87C1-2F72-4764-B5FB-B5FE97BAEB1A}"/>
              </a:ext>
            </a:extLst>
          </p:cNvPr>
          <p:cNvGrpSpPr/>
          <p:nvPr/>
        </p:nvGrpSpPr>
        <p:grpSpPr>
          <a:xfrm>
            <a:off x="2560320" y="2349994"/>
            <a:ext cx="9966960" cy="5614430"/>
            <a:chOff x="6400800" y="2895600"/>
            <a:chExt cx="3848100" cy="2854400"/>
          </a:xfrm>
        </p:grpSpPr>
        <p:sp>
          <p:nvSpPr>
            <p:cNvPr id="22" name="Rectangle 21">
              <a:extLst>
                <a:ext uri="{FF2B5EF4-FFF2-40B4-BE49-F238E27FC236}">
                  <a16:creationId xmlns:a16="http://schemas.microsoft.com/office/drawing/2014/main" id="{8DF90422-FB40-44EC-855A-63BA7AE3F36D}"/>
                </a:ext>
              </a:extLst>
            </p:cNvPr>
            <p:cNvSpPr/>
            <p:nvPr/>
          </p:nvSpPr>
          <p:spPr>
            <a:xfrm rot="2868775">
              <a:off x="6992606" y="3866818"/>
              <a:ext cx="2748547" cy="869053"/>
            </a:xfrm>
            <a:prstGeom prst="rect">
              <a:avLst/>
            </a:prstGeom>
            <a:solidFill>
              <a:srgbClr val="0530AD"/>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4A5BAABF-00A0-4629-91E0-49576353B4FE}"/>
                </a:ext>
              </a:extLst>
            </p:cNvPr>
            <p:cNvSpPr/>
            <p:nvPr/>
          </p:nvSpPr>
          <p:spPr>
            <a:xfrm>
              <a:off x="6400800" y="2895600"/>
              <a:ext cx="1600200" cy="2244800"/>
            </a:xfrm>
            <a:prstGeom prst="rect">
              <a:avLst/>
            </a:prstGeom>
            <a:gradFill rotWithShape="1">
              <a:gsLst>
                <a:gs pos="0">
                  <a:sysClr val="window" lastClr="FFFFFF">
                    <a:lumMod val="75000"/>
                  </a:sysClr>
                </a:gs>
                <a:gs pos="100000">
                  <a:sysClr val="window" lastClr="FFFFFF"/>
                </a:gs>
              </a:gsLst>
              <a:lin ang="16200000" scaled="0"/>
            </a:gra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E448B75B-6174-4613-B867-CA954D552B6B}"/>
                </a:ext>
              </a:extLst>
            </p:cNvPr>
            <p:cNvSpPr/>
            <p:nvPr/>
          </p:nvSpPr>
          <p:spPr>
            <a:xfrm>
              <a:off x="8648700" y="3505200"/>
              <a:ext cx="1600200" cy="2244800"/>
            </a:xfrm>
            <a:prstGeom prst="rect">
              <a:avLst/>
            </a:prstGeom>
            <a:gradFill rotWithShape="1">
              <a:gsLst>
                <a:gs pos="0">
                  <a:sysClr val="window" lastClr="FFFFFF">
                    <a:lumMod val="75000"/>
                  </a:sysClr>
                </a:gs>
                <a:gs pos="100000">
                  <a:sysClr val="window" lastClr="FFFFFF"/>
                </a:gs>
              </a:gsLst>
              <a:lin ang="16200000" scaled="0"/>
            </a:grad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B72CDE51-6391-4FEE-B356-511E435CDE63}"/>
                </a:ext>
              </a:extLst>
            </p:cNvPr>
            <p:cNvSpPr txBox="1"/>
            <p:nvPr/>
          </p:nvSpPr>
          <p:spPr>
            <a:xfrm>
              <a:off x="6400800" y="2932798"/>
              <a:ext cx="1600200" cy="2128059"/>
            </a:xfrm>
            <a:prstGeom prst="rect">
              <a:avLst/>
            </a:prstGeom>
            <a:noFill/>
          </p:spPr>
          <p:txBody>
            <a:bodyPr wrap="square" rtlCol="0">
              <a:spAutoFit/>
            </a:bodyPr>
            <a:lstStyle/>
            <a:p>
              <a:pPr lvl="0" defTabSz="914400"/>
              <a:r>
                <a:rPr lang="en-US" sz="1900" kern="0" dirty="0">
                  <a:solidFill>
                    <a:srgbClr val="000000"/>
                  </a:solidFill>
                  <a:latin typeface="IBM Plex Sans" panose="020B0503050203000203" pitchFamily="34" charset="0"/>
                  <a:cs typeface="Arial"/>
                </a:rPr>
                <a:t>Spring Boot includes a number of additional features to help you monitor and manage your application when it is moved  to production.</a:t>
              </a:r>
              <a:br>
                <a:rPr lang="en-US" sz="1900" kern="0" dirty="0">
                  <a:solidFill>
                    <a:srgbClr val="000000"/>
                  </a:solidFill>
                  <a:latin typeface="IBM Plex Sans" panose="020B0503050203000203" pitchFamily="34" charset="0"/>
                  <a:cs typeface="Arial"/>
                </a:rPr>
              </a:br>
              <a:br>
                <a:rPr lang="en-US" sz="1900" kern="0" dirty="0">
                  <a:solidFill>
                    <a:srgbClr val="000000"/>
                  </a:solidFill>
                  <a:latin typeface="IBM Plex Sans" panose="020B0503050203000203" pitchFamily="34" charset="0"/>
                  <a:cs typeface="Arial"/>
                </a:rPr>
              </a:br>
              <a:r>
                <a:rPr lang="en-US" sz="1900" kern="0" dirty="0">
                  <a:solidFill>
                    <a:srgbClr val="000000"/>
                  </a:solidFill>
                  <a:latin typeface="IBM Plex Sans" panose="020B0503050203000203" pitchFamily="34" charset="0"/>
                  <a:cs typeface="Arial"/>
                </a:rPr>
                <a:t>You can choose to manage and monitor your application by using HTTP endpoints or with </a:t>
              </a:r>
              <a:r>
                <a:rPr lang="en-US" sz="1900" dirty="0">
                  <a:latin typeface="IBM Plex Sans" panose="020B0503050203000203" pitchFamily="34" charset="0"/>
                </a:rPr>
                <a:t>Java Management Extensions (</a:t>
              </a:r>
              <a:r>
                <a:rPr lang="en-US" sz="1900" kern="0" dirty="0">
                  <a:solidFill>
                    <a:srgbClr val="000000"/>
                  </a:solidFill>
                  <a:latin typeface="IBM Plex Sans" panose="020B0503050203000203" pitchFamily="34" charset="0"/>
                  <a:cs typeface="Arial"/>
                </a:rPr>
                <a:t>JMX).</a:t>
              </a:r>
              <a:br>
                <a:rPr lang="en-US" sz="1900" kern="0" dirty="0">
                  <a:solidFill>
                    <a:srgbClr val="000000"/>
                  </a:solidFill>
                  <a:latin typeface="IBM Plex Sans" panose="020B0503050203000203" pitchFamily="34" charset="0"/>
                  <a:cs typeface="Arial"/>
                </a:rPr>
              </a:br>
              <a:br>
                <a:rPr lang="en-US" sz="1900" kern="0" dirty="0">
                  <a:solidFill>
                    <a:srgbClr val="000000"/>
                  </a:solidFill>
                  <a:latin typeface="IBM Plex Sans" panose="020B0503050203000203" pitchFamily="34" charset="0"/>
                  <a:cs typeface="Arial"/>
                </a:rPr>
              </a:br>
              <a:r>
                <a:rPr lang="en-US" sz="1900" kern="0" dirty="0">
                  <a:solidFill>
                    <a:srgbClr val="000000"/>
                  </a:solidFill>
                  <a:latin typeface="IBM Plex Sans" panose="020B0503050203000203" pitchFamily="34" charset="0"/>
                  <a:cs typeface="Arial"/>
                </a:rPr>
                <a:t>Auditing, health, and metrics gathering can also be automatically applied to your application.</a:t>
              </a:r>
            </a:p>
          </p:txBody>
        </p:sp>
      </p:grpSp>
      <p:sp>
        <p:nvSpPr>
          <p:cNvPr id="37" name="Rectangle 36">
            <a:extLst>
              <a:ext uri="{FF2B5EF4-FFF2-40B4-BE49-F238E27FC236}">
                <a16:creationId xmlns:a16="http://schemas.microsoft.com/office/drawing/2014/main" id="{CC9B36A7-43FF-447A-AD3A-A9E0EE1182E6}"/>
              </a:ext>
            </a:extLst>
          </p:cNvPr>
          <p:cNvSpPr/>
          <p:nvPr/>
        </p:nvSpPr>
        <p:spPr>
          <a:xfrm>
            <a:off x="8631998" y="4114800"/>
            <a:ext cx="3645887" cy="3170099"/>
          </a:xfrm>
          <a:prstGeom prst="rect">
            <a:avLst/>
          </a:prstGeom>
        </p:spPr>
        <p:txBody>
          <a:bodyPr wrap="square">
            <a:spAutoFit/>
          </a:bodyPr>
          <a:lstStyle/>
          <a:p>
            <a:r>
              <a:rPr lang="en-US" sz="2000" kern="0" dirty="0">
                <a:solidFill>
                  <a:srgbClr val="000000"/>
                </a:solidFill>
                <a:latin typeface="IBM Plex Sans" panose="020B0503050203000203" pitchFamily="34" charset="0"/>
                <a:cs typeface="Arial"/>
              </a:rPr>
              <a:t>The Spring-Boot-Actuator module provides all the production-ready features of Spring Boot. </a:t>
            </a:r>
            <a:br>
              <a:rPr lang="en-US" sz="2000" kern="0" dirty="0">
                <a:solidFill>
                  <a:srgbClr val="000000"/>
                </a:solidFill>
                <a:latin typeface="IBM Plex Sans" panose="020B0503050203000203" pitchFamily="34" charset="0"/>
                <a:cs typeface="Arial"/>
              </a:rPr>
            </a:br>
            <a:br>
              <a:rPr lang="en-US" sz="2000" kern="0" dirty="0">
                <a:solidFill>
                  <a:srgbClr val="000000"/>
                </a:solidFill>
                <a:latin typeface="IBM Plex Sans" panose="020B0503050203000203" pitchFamily="34" charset="0"/>
                <a:cs typeface="Arial"/>
              </a:rPr>
            </a:br>
            <a:r>
              <a:rPr lang="en-US" sz="2000" kern="0" dirty="0">
                <a:solidFill>
                  <a:srgbClr val="000000"/>
                </a:solidFill>
                <a:latin typeface="IBM Plex Sans" panose="020B0503050203000203" pitchFamily="34" charset="0"/>
                <a:cs typeface="Arial"/>
              </a:rPr>
              <a:t>The simplest way to enable this features is to add a dependency to the Spring-Boot-Starter-Actuator ‘Starter’.</a:t>
            </a:r>
          </a:p>
        </p:txBody>
      </p:sp>
    </p:spTree>
    <p:extLst>
      <p:ext uri="{BB962C8B-B14F-4D97-AF65-F5344CB8AC3E}">
        <p14:creationId xmlns:p14="http://schemas.microsoft.com/office/powerpoint/2010/main" val="3415222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074002-2175-4367-826D-8AFF0CDDE051}"/>
              </a:ext>
            </a:extLst>
          </p:cNvPr>
          <p:cNvSpPr>
            <a:spLocks noGrp="1"/>
          </p:cNvSpPr>
          <p:nvPr>
            <p:ph type="body" sz="quarter" idx="11"/>
          </p:nvPr>
        </p:nvSpPr>
        <p:spPr/>
        <p:txBody>
          <a:bodyPr/>
          <a:lstStyle/>
          <a:p>
            <a:r>
              <a:rPr lang="en-IN" dirty="0"/>
              <a:t>Observability by Design</a:t>
            </a:r>
          </a:p>
        </p:txBody>
      </p:sp>
      <p:sp>
        <p:nvSpPr>
          <p:cNvPr id="5" name="Title 4">
            <a:extLst>
              <a:ext uri="{FF2B5EF4-FFF2-40B4-BE49-F238E27FC236}">
                <a16:creationId xmlns:a16="http://schemas.microsoft.com/office/drawing/2014/main" id="{21C73D14-362D-4AA6-A351-148A92437D2D}"/>
              </a:ext>
            </a:extLst>
          </p:cNvPr>
          <p:cNvSpPr>
            <a:spLocks noGrp="1"/>
          </p:cNvSpPr>
          <p:nvPr>
            <p:ph type="title"/>
          </p:nvPr>
        </p:nvSpPr>
        <p:spPr/>
        <p:txBody>
          <a:bodyPr/>
          <a:lstStyle/>
          <a:p>
            <a:r>
              <a:rPr lang="en-US" dirty="0"/>
              <a:t>Spring Boot Actuator: Production-ready Features (continued)</a:t>
            </a:r>
            <a:endParaRPr lang="en-IN" dirty="0"/>
          </a:p>
        </p:txBody>
      </p:sp>
      <p:sp>
        <p:nvSpPr>
          <p:cNvPr id="13" name="Rectangle: Top Corners Rounded 12">
            <a:extLst>
              <a:ext uri="{FF2B5EF4-FFF2-40B4-BE49-F238E27FC236}">
                <a16:creationId xmlns:a16="http://schemas.microsoft.com/office/drawing/2014/main" id="{C05C34A3-6911-4051-AB5F-3EA01629C770}"/>
              </a:ext>
            </a:extLst>
          </p:cNvPr>
          <p:cNvSpPr/>
          <p:nvPr/>
        </p:nvSpPr>
        <p:spPr>
          <a:xfrm flipV="1">
            <a:off x="3383280" y="3153015"/>
            <a:ext cx="7269480" cy="4537088"/>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4" name="Rectangle 13">
            <a:extLst>
              <a:ext uri="{FF2B5EF4-FFF2-40B4-BE49-F238E27FC236}">
                <a16:creationId xmlns:a16="http://schemas.microsoft.com/office/drawing/2014/main" id="{F78BD8C7-5BB9-49F2-9163-EFAF50CF09A6}"/>
              </a:ext>
            </a:extLst>
          </p:cNvPr>
          <p:cNvSpPr/>
          <p:nvPr/>
        </p:nvSpPr>
        <p:spPr>
          <a:xfrm>
            <a:off x="3383280" y="2331720"/>
            <a:ext cx="7269480" cy="79139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5" name="TextBox 14">
            <a:extLst>
              <a:ext uri="{FF2B5EF4-FFF2-40B4-BE49-F238E27FC236}">
                <a16:creationId xmlns:a16="http://schemas.microsoft.com/office/drawing/2014/main" id="{EB604F2E-41E3-450C-834B-3DB37C05C66E}"/>
              </a:ext>
            </a:extLst>
          </p:cNvPr>
          <p:cNvSpPr txBox="1"/>
          <p:nvPr/>
        </p:nvSpPr>
        <p:spPr>
          <a:xfrm>
            <a:off x="3490752" y="3429000"/>
            <a:ext cx="7162008" cy="4114800"/>
          </a:xfrm>
          <a:prstGeom prst="rect">
            <a:avLst/>
          </a:prstGeom>
        </p:spPr>
        <p:txBody>
          <a:bodyPr wrap="square" lIns="91440" tIns="45720" rIns="91440" bIns="45720" rtlCol="0">
            <a:noAutofit/>
          </a:bodyPr>
          <a:lstStyle/>
          <a:p>
            <a:r>
              <a:rPr lang="en-US" sz="2000" dirty="0">
                <a:solidFill>
                  <a:schemeClr val="bg2"/>
                </a:solidFill>
                <a:latin typeface="IBM Plex Sans" panose="020B0503050203000203" pitchFamily="34" charset="0"/>
              </a:rPr>
              <a:t>&lt;dependencies&gt;</a:t>
            </a:r>
            <a:br>
              <a:rPr lang="en-US" sz="2000" dirty="0">
                <a:solidFill>
                  <a:schemeClr val="bg2"/>
                </a:solidFill>
                <a:latin typeface="IBM Plex Sans" panose="020B0503050203000203" pitchFamily="34" charset="0"/>
              </a:rPr>
            </a:br>
            <a:endParaRPr lang="en-US" sz="2000" dirty="0">
              <a:solidFill>
                <a:schemeClr val="bg2"/>
              </a:solidFill>
              <a:latin typeface="IBM Plex Sans" panose="020B0503050203000203" pitchFamily="34" charset="0"/>
            </a:endParaRPr>
          </a:p>
          <a:p>
            <a:r>
              <a:rPr lang="en-US" sz="2000" dirty="0">
                <a:solidFill>
                  <a:schemeClr val="bg2"/>
                </a:solidFill>
                <a:latin typeface="IBM Plex Sans" panose="020B0503050203000203" pitchFamily="34" charset="0"/>
              </a:rPr>
              <a:t>    &lt;dependency&gt;</a:t>
            </a:r>
            <a:br>
              <a:rPr lang="en-US" sz="2000" dirty="0">
                <a:solidFill>
                  <a:schemeClr val="bg2"/>
                </a:solidFill>
                <a:latin typeface="IBM Plex Sans" panose="020B0503050203000203" pitchFamily="34" charset="0"/>
              </a:rPr>
            </a:br>
            <a:endParaRPr lang="en-US" sz="2000" dirty="0">
              <a:solidFill>
                <a:schemeClr val="bg2"/>
              </a:solidFill>
              <a:latin typeface="IBM Plex Sans" panose="020B0503050203000203" pitchFamily="34" charset="0"/>
            </a:endParaRPr>
          </a:p>
          <a:p>
            <a:r>
              <a:rPr lang="en-US" sz="2000" dirty="0">
                <a:solidFill>
                  <a:schemeClr val="bg2"/>
                </a:solidFill>
                <a:latin typeface="IBM Plex Sans" panose="020B0503050203000203" pitchFamily="34" charset="0"/>
              </a:rPr>
              <a:t>        &lt;</a:t>
            </a:r>
            <a:r>
              <a:rPr lang="en-US" sz="2000" dirty="0" err="1">
                <a:solidFill>
                  <a:schemeClr val="bg2"/>
                </a:solidFill>
                <a:latin typeface="IBM Plex Sans" panose="020B0503050203000203" pitchFamily="34" charset="0"/>
              </a:rPr>
              <a:t>groupId</a:t>
            </a:r>
            <a:r>
              <a:rPr lang="en-US" sz="2000" dirty="0">
                <a:solidFill>
                  <a:schemeClr val="bg2"/>
                </a:solidFill>
                <a:latin typeface="IBM Plex Sans" panose="020B0503050203000203" pitchFamily="34" charset="0"/>
              </a:rPr>
              <a:t>&gt;</a:t>
            </a:r>
            <a:r>
              <a:rPr lang="en-US" sz="2000" dirty="0" err="1">
                <a:solidFill>
                  <a:schemeClr val="bg2"/>
                </a:solidFill>
                <a:latin typeface="IBM Plex Sans" panose="020B0503050203000203" pitchFamily="34" charset="0"/>
              </a:rPr>
              <a:t>org.springframework.boot</a:t>
            </a:r>
            <a:r>
              <a:rPr lang="en-US" sz="2000" dirty="0">
                <a:solidFill>
                  <a:schemeClr val="bg2"/>
                </a:solidFill>
                <a:latin typeface="IBM Plex Sans" panose="020B0503050203000203" pitchFamily="34" charset="0"/>
              </a:rPr>
              <a:t>&lt;/</a:t>
            </a:r>
            <a:r>
              <a:rPr lang="en-US" sz="2000" dirty="0" err="1">
                <a:solidFill>
                  <a:schemeClr val="bg2"/>
                </a:solidFill>
                <a:latin typeface="IBM Plex Sans" panose="020B0503050203000203" pitchFamily="34" charset="0"/>
              </a:rPr>
              <a:t>groupId</a:t>
            </a:r>
            <a:r>
              <a:rPr lang="en-US" sz="2000" dirty="0">
                <a:solidFill>
                  <a:schemeClr val="bg2"/>
                </a:solidFill>
                <a:latin typeface="IBM Plex Sans" panose="020B0503050203000203" pitchFamily="34" charset="0"/>
              </a:rPr>
              <a:t>&gt;</a:t>
            </a:r>
            <a:br>
              <a:rPr lang="en-US" sz="2000" dirty="0">
                <a:solidFill>
                  <a:schemeClr val="bg2"/>
                </a:solidFill>
                <a:latin typeface="IBM Plex Sans" panose="020B0503050203000203" pitchFamily="34" charset="0"/>
              </a:rPr>
            </a:br>
            <a:endParaRPr lang="en-US" sz="2000" dirty="0">
              <a:solidFill>
                <a:schemeClr val="bg2"/>
              </a:solidFill>
              <a:latin typeface="IBM Plex Sans" panose="020B0503050203000203" pitchFamily="34" charset="0"/>
            </a:endParaRPr>
          </a:p>
          <a:p>
            <a:r>
              <a:rPr lang="en-US" sz="2000" dirty="0">
                <a:solidFill>
                  <a:schemeClr val="bg2"/>
                </a:solidFill>
                <a:latin typeface="IBM Plex Sans" panose="020B0503050203000203" pitchFamily="34" charset="0"/>
              </a:rPr>
              <a:t>        &lt;</a:t>
            </a:r>
            <a:r>
              <a:rPr lang="en-US" sz="2000" dirty="0" err="1">
                <a:solidFill>
                  <a:schemeClr val="bg2"/>
                </a:solidFill>
                <a:latin typeface="IBM Plex Sans" panose="020B0503050203000203" pitchFamily="34" charset="0"/>
              </a:rPr>
              <a:t>artifactId</a:t>
            </a:r>
            <a:r>
              <a:rPr lang="en-US" sz="2000" dirty="0">
                <a:solidFill>
                  <a:schemeClr val="bg2"/>
                </a:solidFill>
                <a:latin typeface="IBM Plex Sans" panose="020B0503050203000203" pitchFamily="34" charset="0"/>
              </a:rPr>
              <a:t>&gt;spring-boot-starter-actuator&lt;/</a:t>
            </a:r>
            <a:r>
              <a:rPr lang="en-US" sz="2000" dirty="0" err="1">
                <a:solidFill>
                  <a:schemeClr val="bg2"/>
                </a:solidFill>
                <a:latin typeface="IBM Plex Sans" panose="020B0503050203000203" pitchFamily="34" charset="0"/>
              </a:rPr>
              <a:t>artifactId</a:t>
            </a:r>
            <a:r>
              <a:rPr lang="en-US" sz="2000" dirty="0">
                <a:solidFill>
                  <a:schemeClr val="bg2"/>
                </a:solidFill>
                <a:latin typeface="IBM Plex Sans" panose="020B0503050203000203" pitchFamily="34" charset="0"/>
              </a:rPr>
              <a:t>&gt;</a:t>
            </a:r>
            <a:br>
              <a:rPr lang="en-US" sz="2000" dirty="0">
                <a:solidFill>
                  <a:schemeClr val="bg2"/>
                </a:solidFill>
                <a:latin typeface="IBM Plex Sans" panose="020B0503050203000203" pitchFamily="34" charset="0"/>
              </a:rPr>
            </a:br>
            <a:endParaRPr lang="en-US" sz="2000" dirty="0">
              <a:solidFill>
                <a:schemeClr val="bg2"/>
              </a:solidFill>
              <a:latin typeface="IBM Plex Sans" panose="020B0503050203000203" pitchFamily="34" charset="0"/>
            </a:endParaRPr>
          </a:p>
          <a:p>
            <a:r>
              <a:rPr lang="en-US" sz="2000" dirty="0">
                <a:solidFill>
                  <a:schemeClr val="bg2"/>
                </a:solidFill>
                <a:latin typeface="IBM Plex Sans" panose="020B0503050203000203" pitchFamily="34" charset="0"/>
              </a:rPr>
              <a:t>    &lt;/dependency&gt;</a:t>
            </a:r>
            <a:br>
              <a:rPr lang="en-US" sz="2000" dirty="0">
                <a:solidFill>
                  <a:schemeClr val="bg2"/>
                </a:solidFill>
                <a:latin typeface="IBM Plex Sans" panose="020B0503050203000203" pitchFamily="34" charset="0"/>
              </a:rPr>
            </a:br>
            <a:endParaRPr lang="en-US" sz="2000" dirty="0">
              <a:solidFill>
                <a:schemeClr val="bg2"/>
              </a:solidFill>
              <a:latin typeface="IBM Plex Sans" panose="020B0503050203000203" pitchFamily="34" charset="0"/>
            </a:endParaRPr>
          </a:p>
          <a:p>
            <a:r>
              <a:rPr lang="en-US" sz="2000" dirty="0">
                <a:solidFill>
                  <a:schemeClr val="bg2"/>
                </a:solidFill>
                <a:latin typeface="IBM Plex Sans" panose="020B0503050203000203" pitchFamily="34" charset="0"/>
              </a:rPr>
              <a:t>&lt;/dependencies&gt;</a:t>
            </a:r>
            <a:endParaRPr lang="en-IN" sz="2000" dirty="0">
              <a:solidFill>
                <a:schemeClr val="bg2"/>
              </a:solidFill>
              <a:latin typeface="IBM Plex Sans" panose="020B0503050203000203" pitchFamily="34" charset="0"/>
              <a:ea typeface="IBM Plex Sans" charset="0"/>
              <a:cs typeface="IBM Plex Sans" charset="0"/>
            </a:endParaRPr>
          </a:p>
        </p:txBody>
      </p:sp>
      <p:sp>
        <p:nvSpPr>
          <p:cNvPr id="16" name="TextBox 15">
            <a:extLst>
              <a:ext uri="{FF2B5EF4-FFF2-40B4-BE49-F238E27FC236}">
                <a16:creationId xmlns:a16="http://schemas.microsoft.com/office/drawing/2014/main" id="{45D74855-DE73-49A4-8A0C-00D0C6B3D452}"/>
              </a:ext>
            </a:extLst>
          </p:cNvPr>
          <p:cNvSpPr txBox="1"/>
          <p:nvPr/>
        </p:nvSpPr>
        <p:spPr>
          <a:xfrm>
            <a:off x="3490752" y="2361625"/>
            <a:ext cx="7116288" cy="791391"/>
          </a:xfrm>
          <a:prstGeom prst="rect">
            <a:avLst/>
          </a:prstGeom>
        </p:spPr>
        <p:txBody>
          <a:bodyPr wrap="square" lIns="91440" tIns="45720" rIns="91440" bIns="45720" rtlCol="0">
            <a:noAutofit/>
          </a:bodyPr>
          <a:lstStyle/>
          <a:p>
            <a:r>
              <a:rPr lang="en-US" sz="1800" dirty="0">
                <a:latin typeface="IBM Plex Sans" panose="020B0503050203000203" pitchFamily="34" charset="0"/>
              </a:rPr>
              <a:t>To add the actuator to a Maven based project, add the following ‘Starter’ dependency:</a:t>
            </a:r>
          </a:p>
        </p:txBody>
      </p:sp>
    </p:spTree>
    <p:extLst>
      <p:ext uri="{BB962C8B-B14F-4D97-AF65-F5344CB8AC3E}">
        <p14:creationId xmlns:p14="http://schemas.microsoft.com/office/powerpoint/2010/main" val="924820870"/>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18257</TotalTime>
  <Words>1940</Words>
  <Application>Microsoft Office PowerPoint</Application>
  <PresentationFormat>Custom</PresentationFormat>
  <Paragraphs>285</Paragraphs>
  <Slides>30</Slides>
  <Notes>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30</vt:i4>
      </vt:variant>
    </vt:vector>
  </HeadingPairs>
  <TitlesOfParts>
    <vt:vector size="43" baseType="lpstr">
      <vt:lpstr>.AppleSystemUIFont</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3_Light Background</vt:lpstr>
      <vt:lpstr>4_Color Block</vt:lpstr>
      <vt:lpstr>Microservices Patterns  Observability by Design  Audience: Developers</vt:lpstr>
      <vt:lpstr>Agenda</vt:lpstr>
      <vt:lpstr>Objectives</vt:lpstr>
      <vt:lpstr>Topic</vt:lpstr>
      <vt:lpstr>Observability by Design</vt:lpstr>
      <vt:lpstr>Observability with Spring Boot</vt:lpstr>
      <vt:lpstr>Observability with Spring Boot (continued)</vt:lpstr>
      <vt:lpstr>Spring Boot Actuator: Production-ready Features</vt:lpstr>
      <vt:lpstr>Spring Boot Actuator: Production-ready Features (continued)</vt:lpstr>
      <vt:lpstr>Spring Boot Actuator: Endpoints</vt:lpstr>
      <vt:lpstr>Spring Boot Actuator: Endpoints (continued)</vt:lpstr>
      <vt:lpstr>Spring Boot Actuator: Endpoints (continued)</vt:lpstr>
      <vt:lpstr>Spring Boot Actuator: Endpoints (continued)</vt:lpstr>
      <vt:lpstr>Spring Boot Actuator:  Exposing Endpoints</vt:lpstr>
      <vt:lpstr>Spring Boot Actuator:  Exposing Endpoints (continued)</vt:lpstr>
      <vt:lpstr>Securing HTTP Endpoints</vt:lpstr>
      <vt:lpstr>CORS Support</vt:lpstr>
      <vt:lpstr>Implementing Custom Endpoints</vt:lpstr>
      <vt:lpstr>Health Information</vt:lpstr>
      <vt:lpstr>Monitoring and Management over HTTP</vt:lpstr>
      <vt:lpstr>Monitoring and Management over JMX</vt:lpstr>
      <vt:lpstr>Loggers</vt:lpstr>
      <vt:lpstr>Metrics</vt:lpstr>
      <vt:lpstr>Auditing</vt:lpstr>
      <vt:lpstr>HTTP Tracing</vt:lpstr>
      <vt:lpstr>References</vt:lpstr>
      <vt:lpstr>Q&amp;A</vt:lpstr>
      <vt:lpstr>Summary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Archana Ananthanarayan</cp:lastModifiedBy>
  <cp:revision>848</cp:revision>
  <cp:lastPrinted>2017-10-24T19:02:10Z</cp:lastPrinted>
  <dcterms:created xsi:type="dcterms:W3CDTF">2017-10-15T17:28:19Z</dcterms:created>
  <dcterms:modified xsi:type="dcterms:W3CDTF">2020-02-25T16:01:05Z</dcterms:modified>
</cp:coreProperties>
</file>